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268" r:id="rId2"/>
    <p:sldId id="297" r:id="rId3"/>
    <p:sldId id="296" r:id="rId4"/>
    <p:sldId id="298" r:id="rId5"/>
    <p:sldId id="267" r:id="rId6"/>
    <p:sldId id="272" r:id="rId7"/>
    <p:sldId id="273" r:id="rId8"/>
    <p:sldId id="257" r:id="rId9"/>
    <p:sldId id="274" r:id="rId10"/>
    <p:sldId id="266" r:id="rId11"/>
    <p:sldId id="256" r:id="rId12"/>
    <p:sldId id="279" r:id="rId13"/>
    <p:sldId id="280" r:id="rId14"/>
    <p:sldId id="276" r:id="rId15"/>
    <p:sldId id="281" r:id="rId16"/>
    <p:sldId id="283" r:id="rId17"/>
    <p:sldId id="286" r:id="rId18"/>
    <p:sldId id="284" r:id="rId19"/>
    <p:sldId id="295" r:id="rId20"/>
    <p:sldId id="287" r:id="rId21"/>
    <p:sldId id="288" r:id="rId22"/>
    <p:sldId id="289" r:id="rId23"/>
    <p:sldId id="285" r:id="rId24"/>
    <p:sldId id="293" r:id="rId25"/>
    <p:sldId id="292" r:id="rId26"/>
    <p:sldId id="291" r:id="rId27"/>
    <p:sldId id="29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92" autoAdjust="0"/>
  </p:normalViewPr>
  <p:slideViewPr>
    <p:cSldViewPr>
      <p:cViewPr varScale="1">
        <p:scale>
          <a:sx n="93" d="100"/>
          <a:sy n="93" d="100"/>
        </p:scale>
        <p:origin x="-21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7DB6F-7B61-46D0-82C4-709ACC241493}" type="datetimeFigureOut">
              <a:rPr lang="en-US" smtClean="0"/>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BE0FD-2ACC-40CC-9E23-DAE99A4E2C5A}" type="slidenum">
              <a:rPr lang="en-US" smtClean="0"/>
              <a:t>‹#›</a:t>
            </a:fld>
            <a:endParaRPr lang="en-US"/>
          </a:p>
        </p:txBody>
      </p:sp>
    </p:spTree>
    <p:extLst>
      <p:ext uri="{BB962C8B-B14F-4D97-AF65-F5344CB8AC3E}">
        <p14:creationId xmlns:p14="http://schemas.microsoft.com/office/powerpoint/2010/main" val="1563968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BE0FD-2ACC-40CC-9E23-DAE99A4E2C5A}" type="slidenum">
              <a:rPr lang="en-US" smtClean="0"/>
              <a:t>3</a:t>
            </a:fld>
            <a:endParaRPr lang="en-US"/>
          </a:p>
        </p:txBody>
      </p:sp>
    </p:spTree>
    <p:extLst>
      <p:ext uri="{BB962C8B-B14F-4D97-AF65-F5344CB8AC3E}">
        <p14:creationId xmlns:p14="http://schemas.microsoft.com/office/powerpoint/2010/main" val="20151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160 phenotypes total</a:t>
            </a:r>
          </a:p>
          <a:p>
            <a:endParaRPr lang="en-US" dirty="0" smtClean="0"/>
          </a:p>
          <a:p>
            <a:r>
              <a:rPr lang="en-US" dirty="0" smtClean="0"/>
              <a:t>Elevated zero</a:t>
            </a:r>
            <a:r>
              <a:rPr lang="en-US" baseline="0" dirty="0" smtClean="0"/>
              <a:t> maze, open field in novel cage, </a:t>
            </a:r>
            <a:r>
              <a:rPr lang="en-US" baseline="0" dirty="0" err="1" smtClean="0"/>
              <a:t>tw</a:t>
            </a:r>
            <a:r>
              <a:rPr lang="en-US" baseline="0" dirty="0" smtClean="0"/>
              <a:t>-way active avoidance acquisition</a:t>
            </a:r>
          </a:p>
          <a:p>
            <a:endParaRPr lang="en-US" dirty="0"/>
          </a:p>
        </p:txBody>
      </p:sp>
      <p:sp>
        <p:nvSpPr>
          <p:cNvPr id="4" name="Slide Number Placeholder 3"/>
          <p:cNvSpPr>
            <a:spLocks noGrp="1"/>
          </p:cNvSpPr>
          <p:nvPr>
            <p:ph type="sldNum" sz="quarter" idx="10"/>
          </p:nvPr>
        </p:nvSpPr>
        <p:spPr/>
        <p:txBody>
          <a:bodyPr/>
          <a:lstStyle/>
          <a:p>
            <a:fld id="{44EBE0FD-2ACC-40CC-9E23-DAE99A4E2C5A}" type="slidenum">
              <a:rPr lang="en-US" smtClean="0"/>
              <a:t>13</a:t>
            </a:fld>
            <a:endParaRPr lang="en-US"/>
          </a:p>
        </p:txBody>
      </p:sp>
    </p:spTree>
    <p:extLst>
      <p:ext uri="{BB962C8B-B14F-4D97-AF65-F5344CB8AC3E}">
        <p14:creationId xmlns:p14="http://schemas.microsoft.com/office/powerpoint/2010/main" val="466837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0" i="0" kern="1200" dirty="0" smtClean="0">
                <a:solidFill>
                  <a:schemeClr val="tx1"/>
                </a:solidFill>
                <a:effectLst/>
                <a:latin typeface="+mn-lt"/>
                <a:ea typeface="+mn-ea"/>
                <a:cs typeface="+mn-cs"/>
              </a:rPr>
              <a:t>Evidence of association will now be reduced because the marker fails to partition the genotypes into two equally contrasting groups.</a:t>
            </a:r>
          </a:p>
          <a:p>
            <a:pPr lvl="1"/>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rPr>
              <a:t>But the haplotypes that are defined by the markers p and q distinguish all four strains and so are surrogates for the efficient marker m. Therefore, multi-point haplotype-based mapping is generally more powerful than single-point mapping</a:t>
            </a:r>
          </a:p>
          <a:p>
            <a:pPr lvl="1"/>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rPr>
              <a:t> However, the strain distribution patterns of </a:t>
            </a:r>
            <a:r>
              <a:rPr lang="en-US" sz="1200" b="0" i="0" kern="1200" dirty="0" err="1" smtClean="0">
                <a:solidFill>
                  <a:schemeClr val="tx1"/>
                </a:solidFill>
                <a:effectLst/>
                <a:latin typeface="+mn-lt"/>
                <a:ea typeface="+mn-ea"/>
                <a:cs typeface="+mn-cs"/>
              </a:rPr>
              <a:t>neighbouring</a:t>
            </a:r>
            <a:r>
              <a:rPr lang="en-US" sz="1200" b="0" i="0" kern="1200" dirty="0" smtClean="0">
                <a:solidFill>
                  <a:schemeClr val="tx1"/>
                </a:solidFill>
                <a:effectLst/>
                <a:latin typeface="+mn-lt"/>
                <a:ea typeface="+mn-ea"/>
                <a:cs typeface="+mn-cs"/>
              </a:rPr>
              <a:t> markers rarely distinguish between all founder strains, so instead we compute the probability that an animal is descended from a given pair of strains at a particular locus.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EBE0FD-2ACC-40CC-9E23-DAE99A4E2C5A}" type="slidenum">
              <a:rPr lang="en-US" smtClean="0"/>
              <a:t>14</a:t>
            </a:fld>
            <a:endParaRPr lang="en-US"/>
          </a:p>
        </p:txBody>
      </p:sp>
    </p:spTree>
    <p:extLst>
      <p:ext uri="{BB962C8B-B14F-4D97-AF65-F5344CB8AC3E}">
        <p14:creationId xmlns:p14="http://schemas.microsoft.com/office/powerpoint/2010/main" val="96210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---False associations due to relatedness</a:t>
            </a:r>
            <a:r>
              <a:rPr lang="en-US" baseline="0" dirty="0" smtClean="0"/>
              <a:t> and correlations between wide-spread markers</a:t>
            </a:r>
            <a:endParaRPr lang="en-US" dirty="0" smtClean="0"/>
          </a:p>
          <a:p>
            <a:r>
              <a:rPr lang="en-US" dirty="0" smtClean="0"/>
              <a:t>---Mixed models control for false associations by assuming the phenotypic correlation between individuals is proportional to their genome-wide genetic similarity. </a:t>
            </a:r>
          </a:p>
          <a:p>
            <a:r>
              <a:rPr lang="en-US" dirty="0" smtClean="0"/>
              <a:t>---Resample model averaging techniques,</a:t>
            </a:r>
            <a:r>
              <a:rPr lang="en-US" baseline="0" dirty="0" smtClean="0"/>
              <a:t> </a:t>
            </a:r>
            <a:r>
              <a:rPr lang="en-US" dirty="0" smtClean="0"/>
              <a:t>markers compete to explain phenotypic variation in </a:t>
            </a:r>
          </a:p>
          <a:p>
            <a:r>
              <a:rPr lang="en-US" dirty="0" err="1" smtClean="0"/>
              <a:t>multilocus</a:t>
            </a:r>
            <a:r>
              <a:rPr lang="en-US" dirty="0" smtClean="0"/>
              <a:t> models. Uses inclusion probabilities (the fraction of resampled models containing a given QTL) Basically forward selection of</a:t>
            </a:r>
            <a:r>
              <a:rPr lang="en-US" baseline="0" dirty="0" smtClean="0"/>
              <a:t> QTLs to include in your model over and over and over and the theory is that the ones that will most often remain in the model are those with the most influence on your trait</a:t>
            </a:r>
            <a:endParaRPr lang="en-US" dirty="0" smtClean="0"/>
          </a:p>
          <a:p>
            <a:r>
              <a:rPr lang="en-US" dirty="0" smtClean="0"/>
              <a:t>---Averaging</a:t>
            </a:r>
            <a:r>
              <a:rPr lang="en-US" baseline="0" dirty="0" smtClean="0"/>
              <a:t> descent probabilities over windows allows you to smooth over outlier markers for instance that may throw off haplotype inference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4EBE0FD-2ACC-40CC-9E23-DAE99A4E2C5A}" type="slidenum">
              <a:rPr lang="en-US" smtClean="0"/>
              <a:t>15</a:t>
            </a:fld>
            <a:endParaRPr lang="en-US"/>
          </a:p>
        </p:txBody>
      </p:sp>
    </p:spTree>
    <p:extLst>
      <p:ext uri="{BB962C8B-B14F-4D97-AF65-F5344CB8AC3E}">
        <p14:creationId xmlns:p14="http://schemas.microsoft.com/office/powerpoint/2010/main" val="2109876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 – 0 to 2</a:t>
            </a:r>
            <a:endParaRPr lang="en-US"/>
          </a:p>
        </p:txBody>
      </p:sp>
      <p:sp>
        <p:nvSpPr>
          <p:cNvPr id="4" name="Slide Number Placeholder 3"/>
          <p:cNvSpPr>
            <a:spLocks noGrp="1"/>
          </p:cNvSpPr>
          <p:nvPr>
            <p:ph type="sldNum" sz="quarter" idx="10"/>
          </p:nvPr>
        </p:nvSpPr>
        <p:spPr/>
        <p:txBody>
          <a:bodyPr/>
          <a:lstStyle/>
          <a:p>
            <a:fld id="{44EBE0FD-2ACC-40CC-9E23-DAE99A4E2C5A}" type="slidenum">
              <a:rPr lang="en-US" smtClean="0"/>
              <a:t>16</a:t>
            </a:fld>
            <a:endParaRPr lang="en-US"/>
          </a:p>
        </p:txBody>
      </p:sp>
    </p:spTree>
    <p:extLst>
      <p:ext uri="{BB962C8B-B14F-4D97-AF65-F5344CB8AC3E}">
        <p14:creationId xmlns:p14="http://schemas.microsoft.com/office/powerpoint/2010/main" val="142861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both methods to map all traits and reported</a:t>
            </a:r>
            <a:r>
              <a:rPr lang="en-US" baseline="0" dirty="0" smtClean="0"/>
              <a:t> the results from the one that performed the best for each trait at the 10% FDR</a:t>
            </a:r>
          </a:p>
          <a:p>
            <a:r>
              <a:rPr lang="en-US" baseline="0" dirty="0" smtClean="0"/>
              <a:t>Joint effect sizes actually are greater than the estimated heritability is that they excluded the genetic random component from the mixed model when calculating the joint effect. Prevents them from underestimating effect sizes by accidentally accounting for the phenotypic variance attributable to a given SNP in the relatedness matrix, but in turn they overestimate the effect sizes because they are attributing all phenotypic variance just to the QTLs and the error component. </a:t>
            </a:r>
          </a:p>
          <a:p>
            <a:r>
              <a:rPr lang="en-US" baseline="0" dirty="0" smtClean="0"/>
              <a:t>Now this is commonly controlled for by leaving out the chromosome the QTL is located on in the estimation of the effect. This allows for control of the IBS of individual rats in the study, while avoiding accounting for the effect of the QTL by including SNPs in LD with your SNP, and therefore “stealing” some of its effect.            </a:t>
            </a:r>
            <a:endParaRPr lang="en-US" dirty="0"/>
          </a:p>
        </p:txBody>
      </p:sp>
      <p:sp>
        <p:nvSpPr>
          <p:cNvPr id="4" name="Slide Number Placeholder 3"/>
          <p:cNvSpPr>
            <a:spLocks noGrp="1"/>
          </p:cNvSpPr>
          <p:nvPr>
            <p:ph type="sldNum" sz="quarter" idx="10"/>
          </p:nvPr>
        </p:nvSpPr>
        <p:spPr/>
        <p:txBody>
          <a:bodyPr/>
          <a:lstStyle/>
          <a:p>
            <a:fld id="{44EBE0FD-2ACC-40CC-9E23-DAE99A4E2C5A}" type="slidenum">
              <a:rPr lang="en-US" smtClean="0"/>
              <a:t>17</a:t>
            </a:fld>
            <a:endParaRPr lang="en-US"/>
          </a:p>
        </p:txBody>
      </p:sp>
    </p:spTree>
    <p:extLst>
      <p:ext uri="{BB962C8B-B14F-4D97-AF65-F5344CB8AC3E}">
        <p14:creationId xmlns:p14="http://schemas.microsoft.com/office/powerpoint/2010/main" val="1622259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---V</a:t>
            </a:r>
            <a:r>
              <a:rPr lang="en-US" sz="1200" b="0" i="0" kern="1200" dirty="0" smtClean="0">
                <a:solidFill>
                  <a:schemeClr val="tx1"/>
                </a:solidFill>
                <a:effectLst/>
                <a:latin typeface="+mn-lt"/>
                <a:ea typeface="+mn-ea"/>
                <a:cs typeface="+mn-cs"/>
              </a:rPr>
              <a:t> is a sequence variant in interval </a:t>
            </a:r>
            <a:r>
              <a:rPr lang="en-US" sz="1200" b="0" i="1" kern="1200" dirty="0" smtClean="0">
                <a:solidFill>
                  <a:schemeClr val="tx1"/>
                </a:solidFill>
                <a:effectLst/>
                <a:latin typeface="+mn-lt"/>
                <a:ea typeface="+mn-ea"/>
                <a:cs typeface="+mn-cs"/>
              </a:rPr>
              <a:t>L</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M</a:t>
            </a:r>
            <a:r>
              <a:rPr lang="en-US" sz="1200" b="0" i="1" kern="1200" baseline="-25000" dirty="0" smtClean="0">
                <a:solidFill>
                  <a:schemeClr val="tx1"/>
                </a:solidFill>
                <a:effectLst/>
                <a:latin typeface="+mn-lt"/>
                <a:ea typeface="+mn-ea"/>
                <a:cs typeface="+mn-cs"/>
              </a:rPr>
              <a:t>V</a:t>
            </a:r>
            <a:r>
              <a:rPr lang="en-US" sz="1200" b="0" i="0" kern="1200" dirty="0" smtClean="0">
                <a:solidFill>
                  <a:schemeClr val="tx1"/>
                </a:solidFill>
                <a:effectLst/>
                <a:latin typeface="+mn-lt"/>
                <a:ea typeface="+mn-ea"/>
                <a:cs typeface="+mn-cs"/>
              </a:rPr>
              <a:t> is the merge matrix for the variant, formed by summing those columns of </a:t>
            </a:r>
            <a:r>
              <a:rPr lang="en-US" sz="1200" b="0" i="1" kern="1200" dirty="0" smtClean="0">
                <a:solidFill>
                  <a:schemeClr val="tx1"/>
                </a:solidFill>
                <a:effectLst/>
                <a:latin typeface="+mn-lt"/>
                <a:ea typeface="+mn-ea"/>
                <a:cs typeface="+mn-cs"/>
              </a:rPr>
              <a:t>P</a:t>
            </a:r>
            <a:r>
              <a:rPr lang="en-US" sz="1200" b="0" i="1" kern="1200" baseline="-25000" dirty="0" smtClean="0">
                <a:solidFill>
                  <a:schemeClr val="tx1"/>
                </a:solidFill>
                <a:effectLst/>
                <a:latin typeface="+mn-lt"/>
                <a:ea typeface="+mn-ea"/>
                <a:cs typeface="+mn-cs"/>
              </a:rPr>
              <a:t>L</a:t>
            </a:r>
            <a:r>
              <a:rPr lang="en-US" sz="1200" b="0" i="0" kern="1200" dirty="0" smtClean="0">
                <a:solidFill>
                  <a:schemeClr val="tx1"/>
                </a:solidFill>
                <a:effectLst/>
                <a:latin typeface="+mn-lt"/>
                <a:ea typeface="+mn-ea"/>
                <a:cs typeface="+mn-cs"/>
              </a:rPr>
              <a:t> that carry the same allele at </a:t>
            </a:r>
            <a:r>
              <a:rPr lang="en-US" sz="1200" b="0" i="1" kern="1200" dirty="0" smtClean="0">
                <a:solidFill>
                  <a:schemeClr val="tx1"/>
                </a:solidFill>
                <a:effectLst/>
                <a:latin typeface="+mn-lt"/>
                <a:ea typeface="+mn-ea"/>
                <a:cs typeface="+mn-cs"/>
              </a:rPr>
              <a:t>V</a:t>
            </a:r>
            <a:r>
              <a:rPr lang="en-US" sz="1200" b="0" i="0" kern="1200" dirty="0" smtClean="0">
                <a:solidFill>
                  <a:schemeClr val="tx1"/>
                </a:solidFill>
                <a:effectLst/>
                <a:latin typeface="+mn-lt"/>
                <a:ea typeface="+mn-ea"/>
                <a:cs typeface="+mn-cs"/>
              </a:rPr>
              <a:t> (each column of </a:t>
            </a:r>
            <a:r>
              <a:rPr lang="en-US" sz="1200" b="0" i="1" kern="1200" dirty="0" smtClean="0">
                <a:solidFill>
                  <a:schemeClr val="tx1"/>
                </a:solidFill>
                <a:effectLst/>
                <a:latin typeface="+mn-lt"/>
                <a:ea typeface="+mn-ea"/>
                <a:cs typeface="+mn-cs"/>
              </a:rPr>
              <a:t>P</a:t>
            </a:r>
            <a:r>
              <a:rPr lang="en-US" sz="1200" b="0" i="1" kern="1200" baseline="-25000" dirty="0" smtClean="0">
                <a:solidFill>
                  <a:schemeClr val="tx1"/>
                </a:solidFill>
                <a:effectLst/>
                <a:latin typeface="+mn-lt"/>
                <a:ea typeface="+mn-ea"/>
                <a:cs typeface="+mn-cs"/>
              </a:rPr>
              <a:t>L</a:t>
            </a:r>
            <a:r>
              <a:rPr lang="en-US" sz="1200" b="0" i="0" kern="1200" dirty="0" smtClean="0">
                <a:solidFill>
                  <a:schemeClr val="tx1"/>
                </a:solidFill>
                <a:effectLst/>
                <a:latin typeface="+mn-lt"/>
                <a:ea typeface="+mn-ea"/>
                <a:cs typeface="+mn-cs"/>
              </a:rPr>
              <a:t> represents one founder strain)</a:t>
            </a:r>
          </a:p>
          <a:p>
            <a:r>
              <a:rPr lang="en-US" sz="1200" b="0" i="0" kern="1200" dirty="0" smtClean="0">
                <a:solidFill>
                  <a:schemeClr val="tx1"/>
                </a:solidFill>
                <a:effectLst/>
                <a:latin typeface="+mn-lt"/>
                <a:ea typeface="+mn-ea"/>
                <a:cs typeface="+mn-cs"/>
              </a:rPr>
              <a:t>---From a statistical point of view, there is no difference between two variants with the same strain distribution pattern at a locus; they will give the same merge analysis result.</a:t>
            </a:r>
          </a:p>
          <a:p>
            <a:r>
              <a:rPr lang="en-US" sz="1200" b="0" i="0" kern="1200" dirty="0" smtClean="0">
                <a:solidFill>
                  <a:schemeClr val="tx1"/>
                </a:solidFill>
                <a:effectLst/>
                <a:latin typeface="+mn-lt"/>
                <a:ea typeface="+mn-ea"/>
                <a:cs typeface="+mn-cs"/>
              </a:rPr>
              <a:t>---Because models (2) and (3) are nested, the best possible fit (in terms of variance explained) is obtained with haplotype model (2). If the QTL arises from variation at a single variant </a:t>
            </a:r>
            <a:r>
              <a:rPr lang="en-US" sz="1200" b="0" i="1" kern="1200" dirty="0" smtClean="0">
                <a:solidFill>
                  <a:schemeClr val="tx1"/>
                </a:solidFill>
                <a:effectLst/>
                <a:latin typeface="+mn-lt"/>
                <a:ea typeface="+mn-ea"/>
                <a:cs typeface="+mn-cs"/>
              </a:rPr>
              <a:t>V</a:t>
            </a:r>
            <a:r>
              <a:rPr lang="en-US" sz="1200" b="0" i="0" kern="1200" dirty="0" smtClean="0">
                <a:solidFill>
                  <a:schemeClr val="tx1"/>
                </a:solidFill>
                <a:effectLst/>
                <a:latin typeface="+mn-lt"/>
                <a:ea typeface="+mn-ea"/>
                <a:cs typeface="+mn-cs"/>
              </a:rPr>
              <a:t>, the fit of merge model (3) for variant </a:t>
            </a:r>
            <a:r>
              <a:rPr lang="en-US" sz="1200" b="0" i="1" kern="1200" dirty="0" smtClean="0">
                <a:solidFill>
                  <a:schemeClr val="tx1"/>
                </a:solidFill>
                <a:effectLst/>
                <a:latin typeface="+mn-lt"/>
                <a:ea typeface="+mn-ea"/>
                <a:cs typeface="+mn-cs"/>
              </a:rPr>
              <a:t>V</a:t>
            </a:r>
            <a:r>
              <a:rPr lang="en-US" sz="1200" b="0" i="0" kern="1200" dirty="0" smtClean="0">
                <a:solidFill>
                  <a:schemeClr val="tx1"/>
                </a:solidFill>
                <a:effectLst/>
                <a:latin typeface="+mn-lt"/>
                <a:ea typeface="+mn-ea"/>
                <a:cs typeface="+mn-cs"/>
              </a:rPr>
              <a:t> will be as good as the fit of model (2), and its significance will be greater, owing to the fewer number of degrees of freedom (for a </a:t>
            </a:r>
            <a:r>
              <a:rPr lang="en-US" sz="1200" b="0" i="0" kern="1200" dirty="0" err="1" smtClean="0">
                <a:solidFill>
                  <a:schemeClr val="tx1"/>
                </a:solidFill>
                <a:effectLst/>
                <a:latin typeface="+mn-lt"/>
                <a:ea typeface="+mn-ea"/>
                <a:cs typeface="+mn-cs"/>
              </a:rPr>
              <a:t>diallelic</a:t>
            </a:r>
            <a:r>
              <a:rPr lang="en-US" sz="1200" b="0" i="0" kern="1200" dirty="0" smtClean="0">
                <a:solidFill>
                  <a:schemeClr val="tx1"/>
                </a:solidFill>
                <a:effectLst/>
                <a:latin typeface="+mn-lt"/>
                <a:ea typeface="+mn-ea"/>
                <a:cs typeface="+mn-cs"/>
              </a:rPr>
              <a:t> variant, there is 1 degree of freedom for the merge model compared to the 7 degrees of freedom for the haplotype model).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Different from a single-variant</a:t>
            </a:r>
            <a:r>
              <a:rPr lang="en-US" sz="1200" b="0" i="0" kern="1200" baseline="0" dirty="0" smtClean="0">
                <a:solidFill>
                  <a:schemeClr val="tx1"/>
                </a:solidFill>
                <a:effectLst/>
                <a:latin typeface="+mn-lt"/>
                <a:ea typeface="+mn-ea"/>
                <a:cs typeface="+mn-cs"/>
              </a:rPr>
              <a:t> test in this paper because this is an imputation based method whereas the single-variant test is used simply for typed SNPs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compared the distributions of </a:t>
            </a:r>
            <a:r>
              <a:rPr lang="en-US" sz="1200" b="0" i="1"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from the different simulation sets to determine the probable genetic architecture of the QTLs.</a:t>
            </a:r>
            <a:endParaRPr lang="en-US" dirty="0"/>
          </a:p>
        </p:txBody>
      </p:sp>
      <p:sp>
        <p:nvSpPr>
          <p:cNvPr id="4" name="Slide Number Placeholder 3"/>
          <p:cNvSpPr>
            <a:spLocks noGrp="1"/>
          </p:cNvSpPr>
          <p:nvPr>
            <p:ph type="sldNum" sz="quarter" idx="10"/>
          </p:nvPr>
        </p:nvSpPr>
        <p:spPr/>
        <p:txBody>
          <a:bodyPr/>
          <a:lstStyle/>
          <a:p>
            <a:fld id="{44EBE0FD-2ACC-40CC-9E23-DAE99A4E2C5A}" type="slidenum">
              <a:rPr lang="en-US" smtClean="0"/>
              <a:t>18</a:t>
            </a:fld>
            <a:endParaRPr lang="en-US"/>
          </a:p>
        </p:txBody>
      </p:sp>
    </p:spTree>
    <p:extLst>
      <p:ext uri="{BB962C8B-B14F-4D97-AF65-F5344CB8AC3E}">
        <p14:creationId xmlns:p14="http://schemas.microsoft.com/office/powerpoint/2010/main" val="3663633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SDPs on bottom </a:t>
            </a:r>
            <a:r>
              <a:rPr lang="en-US" dirty="0" smtClean="0"/>
              <a:t>left</a:t>
            </a:r>
          </a:p>
          <a:p>
            <a:endParaRPr lang="en-US" dirty="0" smtClean="0"/>
          </a:p>
          <a:p>
            <a:r>
              <a:rPr lang="en-US" dirty="0" smtClean="0"/>
              <a:t>Questions</a:t>
            </a:r>
            <a:r>
              <a:rPr lang="en-US" baseline="0" dirty="0" smtClean="0"/>
              <a:t> and answers for this slide:</a:t>
            </a:r>
          </a:p>
          <a:p>
            <a:endParaRPr lang="en-US" baseline="0" dirty="0" smtClean="0"/>
          </a:p>
          <a:p>
            <a:r>
              <a:rPr lang="en-US" sz="1200" kern="1200" dirty="0" smtClean="0">
                <a:solidFill>
                  <a:schemeClr val="tx1"/>
                </a:solidFill>
                <a:effectLst/>
                <a:latin typeface="+mn-lt"/>
                <a:ea typeface="+mn-ea"/>
                <a:cs typeface="+mn-cs"/>
              </a:rPr>
              <a:t>"On slides 19, you will see a plot of the log(p-values) for the haplotype test (red line) vs. the merge test (black dots). The question that was asked was why, in the 3rd window of the plot, all the black dots surpassed the haplotype level of significance, and there were none that fell below? If they were the only SNPs in that window, and they all tested at the same significance level, shouldn't the haplotype rise to the same level?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of all, this is a great question, and I apologize that it caught me off guard during the presentation, but the answer is actually pretty simple. It's because of the difference in degrees of freedom that I had mentioned. The merge model only has 1 degree of freedom whereas the haplotype model has 7. So the p-value for the merge test will be higher for those 4 SNPs even if they perfectly define the haplotype (meaning those 4 are in complete LD and make up that haplotype block), simply because of the way significance is being statistically tested.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we look at the second window on the plot, where the 5 SNPs fall perfectly on the line of the haplotype significance bar....that would give you the misconception that the SNPs are performing equally to the haplotype. This is not actually the case. The strain distribution pattern of each is probably a little off for each of them, so individually none of the 5 SNPs perfectly tag the QTL as well or better than the haplotype. If that were the case, then you would expect that the SNPs would all fall above that line as happening in the 3rd window.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summary, the plot is misleading because it is plotting results from two different tests with different degrees of freedom on the same axis. What the authors SHOULD have done was plot the relative results of the association accounting for the different in the degrees of freedom. That way, if the SNPs performed equally as well as the haplotype, then they would fall on the same line...if they performed better, they would be above the line....and if they were worse separately, they would be below."</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-Alex</a:t>
            </a:r>
            <a:br>
              <a:rPr lang="en-US" sz="1200" kern="1200" smtClean="0">
                <a:solidFill>
                  <a:schemeClr val="tx1"/>
                </a:solidFill>
                <a:effectLst/>
                <a:latin typeface="+mn-lt"/>
                <a:ea typeface="+mn-ea"/>
                <a:cs typeface="+mn-cs"/>
              </a:rPr>
            </a:br>
            <a:endParaRPr lang="en-US" sz="1200"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EBE0FD-2ACC-40CC-9E23-DAE99A4E2C5A}" type="slidenum">
              <a:rPr lang="en-US" smtClean="0"/>
              <a:t>19</a:t>
            </a:fld>
            <a:endParaRPr lang="en-US"/>
          </a:p>
        </p:txBody>
      </p:sp>
    </p:spTree>
    <p:extLst>
      <p:ext uri="{BB962C8B-B14F-4D97-AF65-F5344CB8AC3E}">
        <p14:creationId xmlns:p14="http://schemas.microsoft.com/office/powerpoint/2010/main" val="4265589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-Variants</a:t>
            </a:r>
            <a:r>
              <a:rPr lang="en-US" baseline="0" dirty="0" smtClean="0"/>
              <a:t> with the same SDP are not confined to a simple haplotype block and can therefore be throughout most of the region of a QTL, because only relies on the SDP</a:t>
            </a:r>
            <a:endParaRPr lang="en-US" dirty="0" smtClean="0"/>
          </a:p>
          <a:p>
            <a:r>
              <a:rPr lang="en-US" dirty="0" smtClean="0"/>
              <a:t>Catenin</a:t>
            </a:r>
            <a:r>
              <a:rPr lang="en-US" baseline="0" dirty="0" smtClean="0"/>
              <a:t> delta2 – anxiety related phenotype</a:t>
            </a:r>
          </a:p>
          <a:p>
            <a:pPr marL="171450" indent="-171450">
              <a:buFontTx/>
              <a:buChar char="-"/>
            </a:pPr>
            <a:r>
              <a:rPr lang="en-US" baseline="0" dirty="0" smtClean="0"/>
              <a:t>Found in complexes with cadherin cell adhesion molecules at neuronal synapses</a:t>
            </a:r>
          </a:p>
          <a:p>
            <a:pPr marL="0" indent="0">
              <a:buFontTx/>
              <a:buNone/>
            </a:pPr>
            <a:r>
              <a:rPr lang="en-US" baseline="0" dirty="0" smtClean="0"/>
              <a:t>Shank2 – heart weight phenotype</a:t>
            </a:r>
          </a:p>
          <a:p>
            <a:pPr marL="0" indent="0">
              <a:buFontTx/>
              <a:buNone/>
            </a:pPr>
            <a:r>
              <a:rPr lang="en-US" baseline="0" dirty="0" smtClean="0"/>
              <a:t>-encodes synaptic protein not previously associated with cardiovascular physiology</a:t>
            </a:r>
          </a:p>
          <a:p>
            <a:pPr marL="0" indent="0">
              <a:buFontTx/>
              <a:buNone/>
            </a:pPr>
            <a:r>
              <a:rPr lang="en-US" baseline="0" dirty="0" smtClean="0"/>
              <a:t>-</a:t>
            </a:r>
          </a:p>
        </p:txBody>
      </p:sp>
      <p:sp>
        <p:nvSpPr>
          <p:cNvPr id="4" name="Slide Number Placeholder 3"/>
          <p:cNvSpPr>
            <a:spLocks noGrp="1"/>
          </p:cNvSpPr>
          <p:nvPr>
            <p:ph type="sldNum" sz="quarter" idx="10"/>
          </p:nvPr>
        </p:nvSpPr>
        <p:spPr/>
        <p:txBody>
          <a:bodyPr/>
          <a:lstStyle/>
          <a:p>
            <a:fld id="{44EBE0FD-2ACC-40CC-9E23-DAE99A4E2C5A}" type="slidenum">
              <a:rPr lang="en-US" smtClean="0"/>
              <a:t>21</a:t>
            </a:fld>
            <a:endParaRPr lang="en-US"/>
          </a:p>
        </p:txBody>
      </p:sp>
    </p:spTree>
    <p:extLst>
      <p:ext uri="{BB962C8B-B14F-4D97-AF65-F5344CB8AC3E}">
        <p14:creationId xmlns:p14="http://schemas.microsoft.com/office/powerpoint/2010/main" val="4121947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affecting protein structure are more likely to be functional/causal</a:t>
            </a:r>
            <a:endParaRPr lang="en-US" baseline="0" dirty="0" smtClean="0"/>
          </a:p>
          <a:p>
            <a:r>
              <a:rPr lang="en-US" baseline="0" dirty="0" smtClean="0"/>
              <a:t>Tested 43/91 of the </a:t>
            </a:r>
            <a:r>
              <a:rPr lang="en-US" baseline="0" dirty="0" err="1" smtClean="0"/>
              <a:t>nonsynonymous</a:t>
            </a:r>
            <a:r>
              <a:rPr lang="en-US" baseline="0" dirty="0" smtClean="0"/>
              <a:t> candidate variants with available protein structures. 9 of these had evidence that protein structure might be altered.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
            </a:r>
            <a:r>
              <a:rPr lang="en-US" baseline="0" dirty="0" smtClean="0"/>
              <a:t> –Affects antibody recognition of CD45RC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 One of these was Tbx21 – phenotype was proportion of CD4+ T cells with high expression of CD25, and it is believed the mutation alters the DNA-binding characteristics of the protein. Has been previously implicated in the genetic control of regulatory </a:t>
            </a:r>
            <a:r>
              <a:rPr lang="en-US" baseline="0" dirty="0" err="1" smtClean="0"/>
              <a:t>Tcells</a:t>
            </a:r>
            <a:r>
              <a:rPr lang="en-US" baseline="0" dirty="0" smtClean="0"/>
              <a:t> which have high surface expression of CD25, and therefore it may indirectly regulate CD4+ and CD8+ T </a:t>
            </a:r>
            <a:r>
              <a:rPr lang="en-US" baseline="0" dirty="0" err="1" smtClean="0"/>
              <a:t>cellfrequencies</a:t>
            </a:r>
            <a:r>
              <a:rPr lang="en-US" baseline="0" dirty="0" smtClean="0"/>
              <a:t> through Sin3a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 ABCB10 mitochondrial transporter induced by GATA1 during </a:t>
            </a:r>
            <a:r>
              <a:rPr lang="en-US" baseline="0" dirty="0" err="1" smtClean="0"/>
              <a:t>erythroid</a:t>
            </a:r>
            <a:r>
              <a:rPr lang="en-US" baseline="0" dirty="0" smtClean="0"/>
              <a:t> differentiation. – crystal structure shown – phenotype mean red blood cell count. Threonine changed to methionine and looks to change the polarity of the channel and potentially alter transporter function</a:t>
            </a:r>
          </a:p>
          <a:p>
            <a:endParaRPr lang="en-US" dirty="0"/>
          </a:p>
        </p:txBody>
      </p:sp>
      <p:sp>
        <p:nvSpPr>
          <p:cNvPr id="4" name="Slide Number Placeholder 3"/>
          <p:cNvSpPr>
            <a:spLocks noGrp="1"/>
          </p:cNvSpPr>
          <p:nvPr>
            <p:ph type="sldNum" sz="quarter" idx="10"/>
          </p:nvPr>
        </p:nvSpPr>
        <p:spPr/>
        <p:txBody>
          <a:bodyPr/>
          <a:lstStyle/>
          <a:p>
            <a:fld id="{44EBE0FD-2ACC-40CC-9E23-DAE99A4E2C5A}" type="slidenum">
              <a:rPr lang="en-US" smtClean="0"/>
              <a:t>22</a:t>
            </a:fld>
            <a:endParaRPr lang="en-US"/>
          </a:p>
        </p:txBody>
      </p:sp>
    </p:spTree>
    <p:extLst>
      <p:ext uri="{BB962C8B-B14F-4D97-AF65-F5344CB8AC3E}">
        <p14:creationId xmlns:p14="http://schemas.microsoft.com/office/powerpoint/2010/main" val="627840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Not all variants were tagged by a nearby variant with an identical</a:t>
            </a:r>
            <a:r>
              <a:rPr lang="en-US" baseline="0" dirty="0" smtClean="0"/>
              <a:t> strain distribution. Generated every possible strain distribution </a:t>
            </a:r>
            <a:r>
              <a:rPr lang="en-US" baseline="0" dirty="0" err="1" smtClean="0"/>
              <a:t>diallelic</a:t>
            </a:r>
            <a:r>
              <a:rPr lang="en-US" baseline="0" dirty="0" smtClean="0"/>
              <a:t> and </a:t>
            </a:r>
            <a:r>
              <a:rPr lang="en-US" baseline="0" dirty="0" err="1" smtClean="0"/>
              <a:t>triallelic</a:t>
            </a:r>
            <a:r>
              <a:rPr lang="en-US" baseline="0" dirty="0" smtClean="0"/>
              <a:t> variants within the QTLs without candidates by using merge analysis. 44 had </a:t>
            </a:r>
            <a:r>
              <a:rPr lang="en-US" baseline="0" dirty="0" err="1" smtClean="0"/>
              <a:t>diallelic</a:t>
            </a:r>
            <a:r>
              <a:rPr lang="en-US" baseline="0" dirty="0" smtClean="0"/>
              <a:t> ones they could “make” causal. </a:t>
            </a:r>
          </a:p>
          <a:p>
            <a:pPr marL="228600" indent="-228600">
              <a:buAutoNum type="arabicParenBoth"/>
            </a:pPr>
            <a:r>
              <a:rPr lang="en-US" baseline="0" dirty="0" smtClean="0"/>
              <a:t>Biased to those without candidate variants. Tested this with simulations where they tried different genetic architectures where 5% was attributable to the QTL, 20% random genetic effect, and 75% uncorrelated error. </a:t>
            </a:r>
          </a:p>
          <a:p>
            <a:pPr marL="0" indent="0">
              <a:buNone/>
            </a:pPr>
            <a:r>
              <a:rPr lang="en-US" baseline="0" dirty="0" smtClean="0"/>
              <a:t>What they did find was that simulating multiple causal variants on different haplotypes did reduced the frequency at which any single variant exceeded the maximum haplotype log (P</a:t>
            </a:r>
            <a:r>
              <a:rPr lang="en-US" baseline="0" smtClean="0"/>
              <a:t>) </a:t>
            </a:r>
            <a:endParaRPr lang="en-US" baseline="0" dirty="0" smtClean="0"/>
          </a:p>
          <a:p>
            <a:pPr marL="0" indent="0">
              <a:buNone/>
            </a:pPr>
            <a:r>
              <a:rPr lang="en-US" baseline="0" dirty="0" smtClean="0"/>
              <a:t>Conclude that the presence of multiple causal variants can at least in part account for the inability to identify candidate causal variants. </a:t>
            </a:r>
          </a:p>
        </p:txBody>
      </p:sp>
      <p:sp>
        <p:nvSpPr>
          <p:cNvPr id="4" name="Slide Number Placeholder 3"/>
          <p:cNvSpPr>
            <a:spLocks noGrp="1"/>
          </p:cNvSpPr>
          <p:nvPr>
            <p:ph type="sldNum" sz="quarter" idx="10"/>
          </p:nvPr>
        </p:nvSpPr>
        <p:spPr/>
        <p:txBody>
          <a:bodyPr/>
          <a:lstStyle/>
          <a:p>
            <a:fld id="{44EBE0FD-2ACC-40CC-9E23-DAE99A4E2C5A}" type="slidenum">
              <a:rPr lang="en-US" smtClean="0"/>
              <a:t>23</a:t>
            </a:fld>
            <a:endParaRPr lang="en-US"/>
          </a:p>
        </p:txBody>
      </p:sp>
    </p:spTree>
    <p:extLst>
      <p:ext uri="{BB962C8B-B14F-4D97-AF65-F5344CB8AC3E}">
        <p14:creationId xmlns:p14="http://schemas.microsoft.com/office/powerpoint/2010/main" val="249778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---Larger</a:t>
            </a:r>
            <a:r>
              <a:rPr lang="en-US" baseline="0" dirty="0" smtClean="0"/>
              <a:t> and large sample sizes - small fraction of phenotypic variance whereas in mice, only a few hundred are needed to find variants that can account for over 50% of the total phenotypic variance </a:t>
            </a:r>
          </a:p>
          <a:p>
            <a:r>
              <a:rPr lang="en-US" baseline="0" dirty="0" smtClean="0"/>
              <a:t>---Uncontrolled environmental influences  --- environmental similarities or correlation between genotype and environment --- gene x environment interactions. Association may not be replicable in different environments due to variable penetrance/expressivity </a:t>
            </a:r>
          </a:p>
          <a:p>
            <a:r>
              <a:rPr lang="en-US" baseline="0" dirty="0" smtClean="0"/>
              <a:t>---Rare variants hard w/ standard variant calling approaches and with such low frequencies, are difficult to attribute any appreciable effect. </a:t>
            </a:r>
          </a:p>
          <a:p>
            <a:r>
              <a:rPr lang="en-US" baseline="0" dirty="0" smtClean="0"/>
              <a:t>---Lead to unknown rare haplotypes that make haplotype tests difficult in humans. The excess of variants however is what allows us to get extremely </a:t>
            </a:r>
            <a:r>
              <a:rPr lang="en-US" baseline="0" smtClean="0"/>
              <a:t>well-defined QTLs</a:t>
            </a:r>
            <a:endParaRPr lang="en-US" baseline="0" dirty="0" smtClean="0"/>
          </a:p>
        </p:txBody>
      </p:sp>
      <p:sp>
        <p:nvSpPr>
          <p:cNvPr id="4" name="Slide Number Placeholder 3"/>
          <p:cNvSpPr>
            <a:spLocks noGrp="1"/>
          </p:cNvSpPr>
          <p:nvPr>
            <p:ph type="sldNum" sz="quarter" idx="10"/>
          </p:nvPr>
        </p:nvSpPr>
        <p:spPr/>
        <p:txBody>
          <a:bodyPr/>
          <a:lstStyle/>
          <a:p>
            <a:fld id="{44EBE0FD-2ACC-40CC-9E23-DAE99A4E2C5A}" type="slidenum">
              <a:rPr lang="en-US" smtClean="0"/>
              <a:t>5</a:t>
            </a:fld>
            <a:endParaRPr lang="en-US"/>
          </a:p>
        </p:txBody>
      </p:sp>
    </p:spTree>
    <p:extLst>
      <p:ext uri="{BB962C8B-B14F-4D97-AF65-F5344CB8AC3E}">
        <p14:creationId xmlns:p14="http://schemas.microsoft.com/office/powerpoint/2010/main" val="4225663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Only had run merge analysis on QTLs identified in the haplotype based test up until this point, and haplotype based tests may be biased towards loci without candidates due to winner’s curse??? </a:t>
            </a:r>
            <a:r>
              <a:rPr lang="en-US" sz="1200" b="0" i="0" kern="1200" dirty="0" smtClean="0">
                <a:solidFill>
                  <a:schemeClr val="tx1"/>
                </a:solidFill>
                <a:effectLst/>
                <a:latin typeface="+mn-lt"/>
                <a:ea typeface="+mn-ea"/>
                <a:cs typeface="+mn-cs"/>
              </a:rPr>
              <a:t>The winner's curse in genetic association studies appears as upward bias in the estimated effect of a newly identified allele on disease risk when the study design lacks sufficient statistical power. </a:t>
            </a:r>
            <a:endParaRPr lang="en-US" baseline="0" dirty="0" smtClean="0"/>
          </a:p>
          <a:p>
            <a:pPr marL="0" indent="0">
              <a:buNone/>
            </a:pPr>
            <a:endParaRPr lang="en-US" baseline="0" dirty="0" smtClean="0"/>
          </a:p>
          <a:p>
            <a:pPr marL="0" indent="0">
              <a:buNone/>
            </a:pPr>
            <a:r>
              <a:rPr lang="en-US" baseline="0" dirty="0" smtClean="0"/>
              <a:t>The two methods did not identify the same SNPs, and additionally merge identified several fewer, but 91% of them had candidate variants underlying them. Haplotype is most likely overestimating the number of QTLs without candidate variants and merge is underestimating it. So the best idea is to approximate it from both tests. Combined, 44% w/o SCV. So winner’s curse can’t be accounting for all the missing SCVs. </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Problem</a:t>
            </a:r>
            <a:r>
              <a:rPr lang="en-US" baseline="0" dirty="0" smtClean="0"/>
              <a:t>, if the addition QTN is on a different SDP than the one we’re concerned with (aka not in high LD) then merge will fail to find the QTN, however if they are on the same SDP it will be difficult to say it was more than 1. Seems unlikely that a given haplotype would be significant than, if the multiple SNPs that form it are in different SDPs, the haplotype wouldn’t work as efficiently either I feel???</a:t>
            </a:r>
          </a:p>
          <a:p>
            <a:pPr marL="0" indent="0">
              <a:buNone/>
            </a:pPr>
            <a:endParaRPr lang="en-US" baseline="0" dirty="0" smtClean="0"/>
          </a:p>
          <a:p>
            <a:pPr marL="0" indent="0">
              <a:buNone/>
            </a:pPr>
            <a:r>
              <a:rPr lang="en-US" baseline="0" dirty="0" smtClean="0"/>
              <a:t>4) High r2 correlation indicates that performs as well at SNP-based test at the genotyped SNPs. But these were only genotyped SNPs whereas I believe merge analysis is throughout the paper being called a sort of imputation-based method, and therefore may simply be able to test more variants and therefore have an increased number of results. If you had done imputation for the SNP-based test, would it have out competed the merge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Maybe be losing some of the associations in SNP-based method because of differences in multiple-testing, differences in threshold that was used for the SNP-based mapping compared to merge analysis. Lack of testing the imputed markers of course. So merge will have some unique ones for sure and should encompass SNP-based, but SNP gets some unique ones due to possible different thresholds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unique SNP-based associations may be due to smaller effects that can only be picked up by an individual test, harder to find in haplotype based ones….or differences in SDP that throw off the haplotype. </a:t>
            </a:r>
            <a:endParaRPr lang="en-US" dirty="0" smtClean="0"/>
          </a:p>
          <a:p>
            <a:pPr marL="228600" indent="-228600">
              <a:buAutoNum type="arabicParenBoth"/>
            </a:pPr>
            <a:endParaRPr lang="en-US" baseline="0" dirty="0" smtClean="0"/>
          </a:p>
        </p:txBody>
      </p:sp>
      <p:sp>
        <p:nvSpPr>
          <p:cNvPr id="4" name="Slide Number Placeholder 3"/>
          <p:cNvSpPr>
            <a:spLocks noGrp="1"/>
          </p:cNvSpPr>
          <p:nvPr>
            <p:ph type="sldNum" sz="quarter" idx="10"/>
          </p:nvPr>
        </p:nvSpPr>
        <p:spPr/>
        <p:txBody>
          <a:bodyPr/>
          <a:lstStyle/>
          <a:p>
            <a:fld id="{44EBE0FD-2ACC-40CC-9E23-DAE99A4E2C5A}" type="slidenum">
              <a:rPr lang="en-US" smtClean="0"/>
              <a:t>24</a:t>
            </a:fld>
            <a:endParaRPr lang="en-US"/>
          </a:p>
        </p:txBody>
      </p:sp>
    </p:spTree>
    <p:extLst>
      <p:ext uri="{BB962C8B-B14F-4D97-AF65-F5344CB8AC3E}">
        <p14:creationId xmlns:p14="http://schemas.microsoft.com/office/powerpoint/2010/main" val="2497787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1 overlap at</a:t>
            </a:r>
            <a:r>
              <a:rPr lang="en-US" baseline="0" dirty="0" smtClean="0"/>
              <a:t> 10% FDR, none significant</a:t>
            </a:r>
          </a:p>
          <a:p>
            <a:r>
              <a:rPr lang="en-US" baseline="0" dirty="0" smtClean="0"/>
              <a:t>8 overlap at 20% FDR, only 2 significant </a:t>
            </a:r>
          </a:p>
          <a:p>
            <a:endParaRPr lang="en-US" baseline="0" dirty="0" smtClean="0"/>
          </a:p>
          <a:p>
            <a:r>
              <a:rPr lang="en-US" baseline="0" dirty="0" smtClean="0"/>
              <a:t>Kyoto encyclopedia of genes and genomes – not really enough genes per phenotype to truly do enrichment analysis….</a:t>
            </a:r>
          </a:p>
          <a:p>
            <a:endParaRPr lang="en-US" baseline="0" dirty="0" smtClean="0"/>
          </a:p>
          <a:p>
            <a:r>
              <a:rPr lang="en-US" baseline="0" dirty="0" smtClean="0"/>
              <a:t>Interesting that there is almost no overlap between the QTLs identified for mice and rats considering the degree of </a:t>
            </a:r>
            <a:r>
              <a:rPr lang="en-US" baseline="0" dirty="0" err="1" smtClean="0"/>
              <a:t>synteny</a:t>
            </a:r>
            <a:r>
              <a:rPr lang="en-US" baseline="0" dirty="0" smtClean="0"/>
              <a:t> between their genes.</a:t>
            </a:r>
          </a:p>
          <a:p>
            <a:endParaRPr lang="en-US" baseline="0" dirty="0" smtClean="0"/>
          </a:p>
          <a:p>
            <a:r>
              <a:rPr lang="en-US" baseline="0" dirty="0" smtClean="0"/>
              <a:t>Which QTLs you discover really depends on the sequence variation that went into the HS stocks, so could be that you sampled sets of variation that is more helpful for certain traits than others in the mice </a:t>
            </a:r>
            <a:r>
              <a:rPr lang="en-US" baseline="0" dirty="0" err="1" smtClean="0"/>
              <a:t>vs</a:t>
            </a:r>
            <a:r>
              <a:rPr lang="en-US" baseline="0" dirty="0" smtClean="0"/>
              <a:t> rats. </a:t>
            </a:r>
            <a:endParaRPr lang="en-US" dirty="0"/>
          </a:p>
        </p:txBody>
      </p:sp>
      <p:sp>
        <p:nvSpPr>
          <p:cNvPr id="4" name="Slide Number Placeholder 3"/>
          <p:cNvSpPr>
            <a:spLocks noGrp="1"/>
          </p:cNvSpPr>
          <p:nvPr>
            <p:ph type="sldNum" sz="quarter" idx="10"/>
          </p:nvPr>
        </p:nvSpPr>
        <p:spPr/>
        <p:txBody>
          <a:bodyPr/>
          <a:lstStyle/>
          <a:p>
            <a:fld id="{44EBE0FD-2ACC-40CC-9E23-DAE99A4E2C5A}" type="slidenum">
              <a:rPr lang="en-US" smtClean="0"/>
              <a:t>25</a:t>
            </a:fld>
            <a:endParaRPr lang="en-US"/>
          </a:p>
        </p:txBody>
      </p:sp>
    </p:spTree>
    <p:extLst>
      <p:ext uri="{BB962C8B-B14F-4D97-AF65-F5344CB8AC3E}">
        <p14:creationId xmlns:p14="http://schemas.microsoft.com/office/powerpoint/2010/main" val="1622597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Tbx21 – phenotype was proportion of CD4+ T cells with high expression of CD25, and it is believed the mutation alters the DNA-binding characteristics of the protein.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Humans plagued by rare alleles (MAF&lt;1%) whereas HS stocks are relatively uniform in distribution of MAFs.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Despite more variants in HS mice, we see greater heritability being accounted for in rats…..so greater sequence variation in mice does not result in increased heritability…..why would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Multiple causal variants to blame?</a:t>
            </a:r>
          </a:p>
        </p:txBody>
      </p:sp>
      <p:sp>
        <p:nvSpPr>
          <p:cNvPr id="4" name="Slide Number Placeholder 3"/>
          <p:cNvSpPr>
            <a:spLocks noGrp="1"/>
          </p:cNvSpPr>
          <p:nvPr>
            <p:ph type="sldNum" sz="quarter" idx="10"/>
          </p:nvPr>
        </p:nvSpPr>
        <p:spPr/>
        <p:txBody>
          <a:bodyPr/>
          <a:lstStyle/>
          <a:p>
            <a:fld id="{44EBE0FD-2ACC-40CC-9E23-DAE99A4E2C5A}" type="slidenum">
              <a:rPr lang="en-US" smtClean="0"/>
              <a:t>26</a:t>
            </a:fld>
            <a:endParaRPr lang="en-US"/>
          </a:p>
        </p:txBody>
      </p:sp>
    </p:spTree>
    <p:extLst>
      <p:ext uri="{BB962C8B-B14F-4D97-AF65-F5344CB8AC3E}">
        <p14:creationId xmlns:p14="http://schemas.microsoft.com/office/powerpoint/2010/main" val="2383270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BE0FD-2ACC-40CC-9E23-DAE99A4E2C5A}" type="slidenum">
              <a:rPr lang="en-US" smtClean="0"/>
              <a:t>27</a:t>
            </a:fld>
            <a:endParaRPr lang="en-US"/>
          </a:p>
        </p:txBody>
      </p:sp>
    </p:spTree>
    <p:extLst>
      <p:ext uri="{BB962C8B-B14F-4D97-AF65-F5344CB8AC3E}">
        <p14:creationId xmlns:p14="http://schemas.microsoft.com/office/powerpoint/2010/main" val="94489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inbred</a:t>
            </a:r>
            <a:r>
              <a:rPr lang="en-US" baseline="0" dirty="0" smtClean="0"/>
              <a:t> structure and high LD in mice/rats, samples sizes for mouse and rat studies can be significantly lower and still account for over 50% of the variation in a trait. </a:t>
            </a:r>
          </a:p>
          <a:p>
            <a:endParaRPr lang="en-US" baseline="0" dirty="0" smtClean="0"/>
          </a:p>
          <a:p>
            <a:r>
              <a:rPr lang="en-US" baseline="0" dirty="0" smtClean="0"/>
              <a:t>X axis is for rats, columns are for human and mouse respectively</a:t>
            </a:r>
            <a:endParaRPr lang="en-US" dirty="0"/>
          </a:p>
        </p:txBody>
      </p:sp>
      <p:sp>
        <p:nvSpPr>
          <p:cNvPr id="4" name="Slide Number Placeholder 3"/>
          <p:cNvSpPr>
            <a:spLocks noGrp="1"/>
          </p:cNvSpPr>
          <p:nvPr>
            <p:ph type="sldNum" sz="quarter" idx="10"/>
          </p:nvPr>
        </p:nvSpPr>
        <p:spPr/>
        <p:txBody>
          <a:bodyPr/>
          <a:lstStyle/>
          <a:p>
            <a:fld id="{44EBE0FD-2ACC-40CC-9E23-DAE99A4E2C5A}" type="slidenum">
              <a:rPr lang="en-US" smtClean="0"/>
              <a:t>6</a:t>
            </a:fld>
            <a:endParaRPr lang="en-US"/>
          </a:p>
        </p:txBody>
      </p:sp>
    </p:spTree>
    <p:extLst>
      <p:ext uri="{BB962C8B-B14F-4D97-AF65-F5344CB8AC3E}">
        <p14:creationId xmlns:p14="http://schemas.microsoft.com/office/powerpoint/2010/main" val="422566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Wealth of Physiological and pharmacological data available for it. Often drugs</a:t>
            </a:r>
            <a:r>
              <a:rPr lang="en-US" sz="1200" kern="1200" baseline="0" dirty="0" smtClean="0">
                <a:solidFill>
                  <a:schemeClr val="tx1"/>
                </a:solidFill>
                <a:effectLst/>
                <a:latin typeface="+mn-lt"/>
                <a:ea typeface="+mn-ea"/>
                <a:cs typeface="+mn-cs"/>
              </a:rPr>
              <a:t> are tested in mice for efficacy and than rats for safety because rats respond more like humans to drugs.</a:t>
            </a:r>
            <a:endParaRPr lang="en-US" sz="1200" kern="1200" dirty="0" smtClean="0">
              <a:solidFill>
                <a:schemeClr val="tx1"/>
              </a:solidFill>
              <a:effectLst/>
              <a:latin typeface="+mn-lt"/>
              <a:ea typeface="+mn-ea"/>
              <a:cs typeface="+mn-cs"/>
            </a:endParaRPr>
          </a:p>
          <a:p>
            <a:endParaRPr lang="en-US" b="0" dirty="0" smtClean="0"/>
          </a:p>
          <a:p>
            <a:r>
              <a:rPr lang="en-US" sz="1200" kern="1200" dirty="0" smtClean="0">
                <a:solidFill>
                  <a:schemeClr val="tx1"/>
                </a:solidFill>
                <a:effectLst/>
                <a:latin typeface="+mn-lt"/>
                <a:ea typeface="+mn-ea"/>
                <a:cs typeface="+mn-cs"/>
              </a:rPr>
              <a:t>80 genes that are implicated in human disease were found to reside in variable copy number regions in both human and rat</a:t>
            </a:r>
            <a:endParaRPr lang="en-US" b="0" dirty="0"/>
          </a:p>
        </p:txBody>
      </p:sp>
      <p:sp>
        <p:nvSpPr>
          <p:cNvPr id="4" name="Slide Number Placeholder 3"/>
          <p:cNvSpPr>
            <a:spLocks noGrp="1"/>
          </p:cNvSpPr>
          <p:nvPr>
            <p:ph type="sldNum" sz="quarter" idx="10"/>
          </p:nvPr>
        </p:nvSpPr>
        <p:spPr/>
        <p:txBody>
          <a:bodyPr/>
          <a:lstStyle/>
          <a:p>
            <a:fld id="{44EBE0FD-2ACC-40CC-9E23-DAE99A4E2C5A}" type="slidenum">
              <a:rPr lang="en-US" smtClean="0"/>
              <a:t>7</a:t>
            </a:fld>
            <a:endParaRPr lang="en-US"/>
          </a:p>
        </p:txBody>
      </p:sp>
    </p:spTree>
    <p:extLst>
      <p:ext uri="{BB962C8B-B14F-4D97-AF65-F5344CB8AC3E}">
        <p14:creationId xmlns:p14="http://schemas.microsoft.com/office/powerpoint/2010/main" val="120379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--Established in 1980. 8 inbred founder lines chosen for the high degree of genetic diversity between them</a:t>
            </a:r>
          </a:p>
          <a:p>
            <a:pPr lvl="1"/>
            <a:r>
              <a:rPr lang="en-US" sz="1200" kern="1200" baseline="0" dirty="0" smtClean="0">
                <a:solidFill>
                  <a:schemeClr val="tx1"/>
                </a:solidFill>
                <a:effectLst/>
                <a:latin typeface="+mn-lt"/>
                <a:ea typeface="+mn-ea"/>
                <a:cs typeface="+mn-cs"/>
              </a:rPr>
              <a:t>--representative of the segregating variation found in most commonly used lab rat strains</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--Colonies had to remain large to avoid drift and fixation. Outbreeding keeps heterozygosity high, breaks up LD efficiently.</a:t>
            </a:r>
          </a:p>
          <a:p>
            <a:pPr lvl="1"/>
            <a:r>
              <a:rPr lang="en-US" sz="1200" kern="1200" dirty="0" smtClean="0">
                <a:solidFill>
                  <a:schemeClr val="tx1"/>
                </a:solidFill>
                <a:effectLst/>
                <a:latin typeface="+mn-lt"/>
                <a:ea typeface="+mn-ea"/>
                <a:cs typeface="+mn-cs"/>
              </a:rPr>
              <a:t>--Allows resolution of QTLs to megabase</a:t>
            </a:r>
          </a:p>
          <a:p>
            <a:pPr lvl="1"/>
            <a:r>
              <a:rPr lang="en-US" sz="1200" kern="1200" dirty="0" smtClean="0">
                <a:solidFill>
                  <a:schemeClr val="tx1"/>
                </a:solidFill>
                <a:effectLst/>
                <a:latin typeface="+mn-lt"/>
                <a:ea typeface="+mn-ea"/>
                <a:cs typeface="+mn-cs"/>
              </a:rPr>
              <a:t>--Ease of imputation given sequence data from progenitor stocks</a:t>
            </a:r>
          </a:p>
          <a:p>
            <a:pPr lvl="1"/>
            <a:r>
              <a:rPr lang="en-US" sz="1200" kern="1200" dirty="0" smtClean="0">
                <a:solidFill>
                  <a:schemeClr val="tx1"/>
                </a:solidFill>
                <a:effectLst/>
                <a:latin typeface="+mn-lt"/>
                <a:ea typeface="+mn-ea"/>
                <a:cs typeface="+mn-cs"/>
              </a:rPr>
              <a:t>--Well-defined haplotype space that allows determination of whether association is with a single sequence variant or a haplotype. (Not possible in natural populations where there is a large number of unknown rare haplotypes.)</a:t>
            </a:r>
          </a:p>
        </p:txBody>
      </p:sp>
      <p:sp>
        <p:nvSpPr>
          <p:cNvPr id="4" name="Slide Number Placeholder 3"/>
          <p:cNvSpPr>
            <a:spLocks noGrp="1"/>
          </p:cNvSpPr>
          <p:nvPr>
            <p:ph type="sldNum" sz="quarter" idx="10"/>
          </p:nvPr>
        </p:nvSpPr>
        <p:spPr/>
        <p:txBody>
          <a:bodyPr/>
          <a:lstStyle/>
          <a:p>
            <a:fld id="{44EBE0FD-2ACC-40CC-9E23-DAE99A4E2C5A}" type="slidenum">
              <a:rPr lang="en-US" smtClean="0"/>
              <a:t>8</a:t>
            </a:fld>
            <a:endParaRPr lang="en-US"/>
          </a:p>
        </p:txBody>
      </p:sp>
    </p:spTree>
    <p:extLst>
      <p:ext uri="{BB962C8B-B14F-4D97-AF65-F5344CB8AC3E}">
        <p14:creationId xmlns:p14="http://schemas.microsoft.com/office/powerpoint/2010/main" val="112829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--22x coverage means that on average, each </a:t>
            </a:r>
            <a:r>
              <a:rPr lang="en-US" dirty="0" err="1" smtClean="0"/>
              <a:t>basepair</a:t>
            </a:r>
            <a:r>
              <a:rPr lang="en-US" baseline="0" dirty="0" smtClean="0"/>
              <a:t> in the genome got sequenced 22 times, so we have pretty high confidence about the calls</a:t>
            </a:r>
            <a:endParaRPr lang="en-US" dirty="0" smtClean="0"/>
          </a:p>
          <a:p>
            <a:r>
              <a:rPr lang="en-US" dirty="0" smtClean="0"/>
              <a:t>--Called variants independently</a:t>
            </a:r>
            <a:r>
              <a:rPr lang="en-US" baseline="0" dirty="0" smtClean="0"/>
              <a:t> from each strain compared to the reference </a:t>
            </a:r>
          </a:p>
          <a:p>
            <a:r>
              <a:rPr lang="en-US" baseline="0" dirty="0" smtClean="0"/>
              <a:t>--</a:t>
            </a:r>
            <a:r>
              <a:rPr lang="en-US" baseline="0" dirty="0" err="1" smtClean="0"/>
              <a:t>Indels</a:t>
            </a:r>
            <a:r>
              <a:rPr lang="en-US" baseline="0" dirty="0" smtClean="0"/>
              <a:t> &lt; 10bp</a:t>
            </a:r>
          </a:p>
          <a:p>
            <a:r>
              <a:rPr lang="en-US" dirty="0" smtClean="0"/>
              <a:t>--Also had a control to measure their error rate, the LE/</a:t>
            </a:r>
            <a:r>
              <a:rPr lang="en-US" dirty="0" err="1" smtClean="0"/>
              <a:t>Stm</a:t>
            </a:r>
            <a:r>
              <a:rPr lang="en-US" baseline="0" dirty="0" smtClean="0"/>
              <a:t> strain for which they had BACs that they were able to perform capillary sequencing on. Confirmed by PCR-based resequencing.</a:t>
            </a:r>
          </a:p>
          <a:p>
            <a:endParaRPr lang="en-US" baseline="0" dirty="0" smtClean="0"/>
          </a:p>
          <a:p>
            <a:r>
              <a:rPr lang="en-US" baseline="0" dirty="0" smtClean="0"/>
              <a:t>BWA/</a:t>
            </a:r>
            <a:r>
              <a:rPr lang="en-US" baseline="0" dirty="0" err="1" smtClean="0"/>
              <a:t>SAMTools</a:t>
            </a:r>
            <a:r>
              <a:rPr lang="en-US" baseline="0" dirty="0" smtClean="0"/>
              <a:t> for SNPs</a:t>
            </a:r>
          </a:p>
          <a:p>
            <a:r>
              <a:rPr lang="en-US" baseline="0" dirty="0" smtClean="0"/>
              <a:t>DWAC-</a:t>
            </a:r>
            <a:r>
              <a:rPr lang="en-US" baseline="0" dirty="0" err="1" smtClean="0"/>
              <a:t>Seq</a:t>
            </a:r>
            <a:r>
              <a:rPr lang="en-US" baseline="0" dirty="0" smtClean="0"/>
              <a:t> v. 0.56 for </a:t>
            </a:r>
            <a:r>
              <a:rPr lang="en-US" baseline="0" dirty="0" err="1" smtClean="0"/>
              <a:t>indels</a:t>
            </a:r>
            <a:endParaRPr lang="en-US" baseline="0" dirty="0" smtClean="0"/>
          </a:p>
          <a:p>
            <a:r>
              <a:rPr lang="en-US" baseline="0" dirty="0" smtClean="0"/>
              <a:t>1-2-3-SV for discordant pair mapping </a:t>
            </a:r>
          </a:p>
        </p:txBody>
      </p:sp>
      <p:sp>
        <p:nvSpPr>
          <p:cNvPr id="4" name="Slide Number Placeholder 3"/>
          <p:cNvSpPr>
            <a:spLocks noGrp="1"/>
          </p:cNvSpPr>
          <p:nvPr>
            <p:ph type="sldNum" sz="quarter" idx="10"/>
          </p:nvPr>
        </p:nvSpPr>
        <p:spPr/>
        <p:txBody>
          <a:bodyPr/>
          <a:lstStyle/>
          <a:p>
            <a:fld id="{44EBE0FD-2ACC-40CC-9E23-DAE99A4E2C5A}" type="slidenum">
              <a:rPr lang="en-US" smtClean="0"/>
              <a:t>9</a:t>
            </a:fld>
            <a:endParaRPr lang="en-US"/>
          </a:p>
        </p:txBody>
      </p:sp>
    </p:spTree>
    <p:extLst>
      <p:ext uri="{BB962C8B-B14F-4D97-AF65-F5344CB8AC3E}">
        <p14:creationId xmlns:p14="http://schemas.microsoft.com/office/powerpoint/2010/main" val="685570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--Accessible</a:t>
            </a:r>
            <a:r>
              <a:rPr lang="en-US" baseline="0" dirty="0" smtClean="0"/>
              <a:t> genome was defined as not overlapping a simple tandem repeat region or low-complexity sequence…..and not covered by more than 150 reads, and average mapping quality of at least 40.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--BN/</a:t>
            </a:r>
            <a:r>
              <a:rPr lang="en-US" baseline="0" dirty="0" err="1" smtClean="0"/>
              <a:t>SsN</a:t>
            </a:r>
            <a:r>
              <a:rPr lang="en-US" baseline="0" dirty="0" smtClean="0"/>
              <a:t> was a </a:t>
            </a:r>
            <a:r>
              <a:rPr lang="en-US" baseline="0" dirty="0" err="1" smtClean="0"/>
              <a:t>substrain</a:t>
            </a:r>
            <a:r>
              <a:rPr lang="en-US" baseline="0" dirty="0" smtClean="0"/>
              <a:t> of the reference, so that’s why it’s drastically lower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--29% of SNPs</a:t>
            </a:r>
            <a:r>
              <a:rPr lang="en-US" baseline="0" dirty="0" smtClean="0"/>
              <a:t> were private - Unique haplotypes are relatively common – this is good for mapping studies, allows us to impute much more easily if there are more private SNPs.</a:t>
            </a:r>
            <a:endParaRPr lang="en-US" dirty="0" smtClean="0"/>
          </a:p>
        </p:txBody>
      </p:sp>
      <p:sp>
        <p:nvSpPr>
          <p:cNvPr id="4" name="Slide Number Placeholder 3"/>
          <p:cNvSpPr>
            <a:spLocks noGrp="1"/>
          </p:cNvSpPr>
          <p:nvPr>
            <p:ph type="sldNum" sz="quarter" idx="10"/>
          </p:nvPr>
        </p:nvSpPr>
        <p:spPr/>
        <p:txBody>
          <a:bodyPr/>
          <a:lstStyle/>
          <a:p>
            <a:fld id="{44EBE0FD-2ACC-40CC-9E23-DAE99A4E2C5A}" type="slidenum">
              <a:rPr lang="en-US" smtClean="0"/>
              <a:t>10</a:t>
            </a:fld>
            <a:endParaRPr lang="en-US"/>
          </a:p>
        </p:txBody>
      </p:sp>
    </p:spTree>
    <p:extLst>
      <p:ext uri="{BB962C8B-B14F-4D97-AF65-F5344CB8AC3E}">
        <p14:creationId xmlns:p14="http://schemas.microsoft.com/office/powerpoint/2010/main" val="39475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---Diversity between all strains was</a:t>
            </a:r>
            <a:r>
              <a:rPr lang="en-US" baseline="0" dirty="0" smtClean="0"/>
              <a:t> similar. Compared to rat BN strain and mouse C57BL6</a:t>
            </a:r>
          </a:p>
          <a:p>
            <a:r>
              <a:rPr lang="en-US" baseline="0" dirty="0" smtClean="0"/>
              <a:t>---More homogeneous diversity than the mice used to establish the mouse HS, but overall less diverse by 3million SNPs.</a:t>
            </a:r>
          </a:p>
          <a:p>
            <a:r>
              <a:rPr lang="en-US" baseline="0" dirty="0" smtClean="0"/>
              <a:t>In the HS stock alone, there are 1.6million more SNPs in the mouse stock than rat stock. (4.4 </a:t>
            </a:r>
            <a:r>
              <a:rPr lang="en-US" baseline="0" dirty="0" err="1" smtClean="0"/>
              <a:t>vs</a:t>
            </a:r>
            <a:r>
              <a:rPr lang="en-US" baseline="0" dirty="0" smtClean="0"/>
              <a:t> 2.8) </a:t>
            </a:r>
          </a:p>
          <a:p>
            <a:r>
              <a:rPr lang="en-US" baseline="0" dirty="0" smtClean="0"/>
              <a:t>A) Low diversity = consecutive windows of less than 13 SNPs in a 100kb region</a:t>
            </a:r>
          </a:p>
          <a:p>
            <a:r>
              <a:rPr lang="en-US" baseline="0" dirty="0" smtClean="0"/>
              <a:t>B) 157 is the peak – more divergent regions</a:t>
            </a:r>
          </a:p>
          <a:p>
            <a:r>
              <a:rPr lang="en-US" baseline="0" dirty="0" smtClean="0"/>
              <a:t>---Can see the mouse HS has a much larger number of long low diversity segments ….or in other words, long tracts of identical haplotype between strains. Not as good for haplotype mapping. </a:t>
            </a:r>
          </a:p>
          <a:p>
            <a:endParaRPr lang="en-US" baseline="0" dirty="0" smtClean="0"/>
          </a:p>
        </p:txBody>
      </p:sp>
      <p:sp>
        <p:nvSpPr>
          <p:cNvPr id="4" name="Slide Number Placeholder 3"/>
          <p:cNvSpPr>
            <a:spLocks noGrp="1"/>
          </p:cNvSpPr>
          <p:nvPr>
            <p:ph type="sldNum" sz="quarter" idx="10"/>
          </p:nvPr>
        </p:nvSpPr>
        <p:spPr/>
        <p:txBody>
          <a:bodyPr/>
          <a:lstStyle/>
          <a:p>
            <a:fld id="{44EBE0FD-2ACC-40CC-9E23-DAE99A4E2C5A}" type="slidenum">
              <a:rPr lang="en-US" smtClean="0"/>
              <a:t>11</a:t>
            </a:fld>
            <a:endParaRPr lang="en-US"/>
          </a:p>
        </p:txBody>
      </p:sp>
    </p:spTree>
    <p:extLst>
      <p:ext uri="{BB962C8B-B14F-4D97-AF65-F5344CB8AC3E}">
        <p14:creationId xmlns:p14="http://schemas.microsoft.com/office/powerpoint/2010/main" val="327246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NspI</a:t>
            </a:r>
            <a:r>
              <a:rPr lang="en-US" baseline="0" dirty="0" smtClean="0"/>
              <a:t> and </a:t>
            </a:r>
            <a:r>
              <a:rPr lang="en-US" baseline="0" dirty="0" err="1" smtClean="0"/>
              <a:t>StyI</a:t>
            </a:r>
            <a:endParaRPr lang="en-US" baseline="0" dirty="0" smtClean="0"/>
          </a:p>
          <a:p>
            <a:endParaRPr lang="en-US" baseline="0" dirty="0" smtClean="0"/>
          </a:p>
          <a:p>
            <a:r>
              <a:rPr lang="en-US" baseline="0" dirty="0" smtClean="0"/>
              <a:t>MAF mean 22%</a:t>
            </a:r>
          </a:p>
          <a:p>
            <a:endParaRPr lang="en-US" baseline="0" dirty="0" smtClean="0"/>
          </a:p>
          <a:p>
            <a:r>
              <a:rPr lang="en-US" baseline="0" dirty="0" smtClean="0"/>
              <a:t>LD decayed to 0.2 within 1Mb</a:t>
            </a:r>
            <a:endParaRPr lang="en-US" dirty="0"/>
          </a:p>
        </p:txBody>
      </p:sp>
      <p:sp>
        <p:nvSpPr>
          <p:cNvPr id="4" name="Slide Number Placeholder 3"/>
          <p:cNvSpPr>
            <a:spLocks noGrp="1"/>
          </p:cNvSpPr>
          <p:nvPr>
            <p:ph type="sldNum" sz="quarter" idx="10"/>
          </p:nvPr>
        </p:nvSpPr>
        <p:spPr/>
        <p:txBody>
          <a:bodyPr/>
          <a:lstStyle/>
          <a:p>
            <a:fld id="{44EBE0FD-2ACC-40CC-9E23-DAE99A4E2C5A}" type="slidenum">
              <a:rPr lang="en-US" smtClean="0"/>
              <a:t>12</a:t>
            </a:fld>
            <a:endParaRPr lang="en-US"/>
          </a:p>
        </p:txBody>
      </p:sp>
    </p:spTree>
    <p:extLst>
      <p:ext uri="{BB962C8B-B14F-4D97-AF65-F5344CB8AC3E}">
        <p14:creationId xmlns:p14="http://schemas.microsoft.com/office/powerpoint/2010/main" val="224792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8EA38A5-8857-4C05-B75B-C079CD13DBC9}" type="datetimeFigureOut">
              <a:rPr lang="en-US" smtClean="0"/>
              <a:t>11/11/2014</a:t>
            </a:fld>
            <a:endParaRPr lang="en-US"/>
          </a:p>
        </p:txBody>
      </p:sp>
      <p:sp>
        <p:nvSpPr>
          <p:cNvPr id="8" name="Slide Number Placeholder 7"/>
          <p:cNvSpPr>
            <a:spLocks noGrp="1"/>
          </p:cNvSpPr>
          <p:nvPr>
            <p:ph type="sldNum" sz="quarter" idx="11"/>
          </p:nvPr>
        </p:nvSpPr>
        <p:spPr/>
        <p:txBody>
          <a:bodyPr/>
          <a:lstStyle/>
          <a:p>
            <a:fld id="{6E7A33DD-2CBC-4292-8962-33893FE8AAE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A38A5-8857-4C05-B75B-C079CD13DBC9}"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A33DD-2CBC-4292-8962-33893FE8AA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A38A5-8857-4C05-B75B-C079CD13DBC9}"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A33DD-2CBC-4292-8962-33893FE8AA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8EA38A5-8857-4C05-B75B-C079CD13DBC9}"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A33DD-2CBC-4292-8962-33893FE8AA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A38A5-8857-4C05-B75B-C079CD13DBC9}"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A33DD-2CBC-4292-8962-33893FE8AAEF}"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8EA38A5-8857-4C05-B75B-C079CD13DBC9}"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A33DD-2CBC-4292-8962-33893FE8AAEF}"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8EA38A5-8857-4C05-B75B-C079CD13DBC9}" type="datetimeFigureOut">
              <a:rPr lang="en-US" smtClean="0"/>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A33DD-2CBC-4292-8962-33893FE8AAEF}"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EA38A5-8857-4C05-B75B-C079CD13DBC9}" type="datetimeFigureOut">
              <a:rPr lang="en-US" smtClean="0"/>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A33DD-2CBC-4292-8962-33893FE8AA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A38A5-8857-4C05-B75B-C079CD13DBC9}" type="datetimeFigureOut">
              <a:rPr lang="en-US" smtClean="0"/>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A33DD-2CBC-4292-8962-33893FE8AA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A38A5-8857-4C05-B75B-C079CD13DBC9}"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A33DD-2CBC-4292-8962-33893FE8AA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A38A5-8857-4C05-B75B-C079CD13DBC9}"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A33DD-2CBC-4292-8962-33893FE8AA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8EA38A5-8857-4C05-B75B-C079CD13DBC9}" type="datetimeFigureOut">
              <a:rPr lang="en-US" smtClean="0"/>
              <a:t>11/11/2014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E7A33DD-2CBC-4292-8962-33893FE8AAEF}"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openwetware.org/images/1/1f/AmelieBaud_RatHS.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openwetware.org/images/1/1f/AmelieBaud_RatH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3.gstatic.com/images?q=tbn:ANd9GcRCoYAkB-vyCOvW07VGnyVQxPTkPIhJTmW8xQn_TjzwFHA8I9Tf0Q"/>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34" b="97628" l="9548" r="89950">
                        <a14:foregroundMark x1="34673" y1="16206" x2="34673" y2="16206"/>
                        <a14:foregroundMark x1="36683" y1="17787" x2="36683" y2="17787"/>
                        <a14:foregroundMark x1="25628" y1="13439" x2="25628" y2="13439"/>
                        <a14:foregroundMark x1="30151" y1="5534" x2="30151" y2="5534"/>
                      </a14:backgroundRemoval>
                    </a14:imgEffect>
                  </a14:imgLayer>
                </a14:imgProps>
              </a:ext>
              <a:ext uri="{28A0092B-C50C-407E-A947-70E740481C1C}">
                <a14:useLocalDpi xmlns:a14="http://schemas.microsoft.com/office/drawing/2010/main" val="0"/>
              </a:ext>
            </a:extLst>
          </a:blip>
          <a:srcRect/>
          <a:stretch>
            <a:fillRect/>
          </a:stretch>
        </p:blipFill>
        <p:spPr bwMode="auto">
          <a:xfrm>
            <a:off x="7244826" y="0"/>
            <a:ext cx="1895475" cy="2409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1981200"/>
            <a:ext cx="8382000" cy="2438400"/>
          </a:xfrm>
        </p:spPr>
        <p:txBody>
          <a:bodyPr>
            <a:noAutofit/>
          </a:bodyPr>
          <a:lstStyle/>
          <a:p>
            <a:pPr algn="l"/>
            <a:r>
              <a:rPr lang="en-US" sz="4400" dirty="0" smtClean="0"/>
              <a:t>Combined sequence based and genetic mapping analysis of complex traits in outbred rats</a:t>
            </a:r>
            <a:endParaRPr lang="en-US" sz="4400" dirty="0"/>
          </a:p>
        </p:txBody>
      </p:sp>
      <p:sp>
        <p:nvSpPr>
          <p:cNvPr id="3" name="Subtitle 2"/>
          <p:cNvSpPr>
            <a:spLocks noGrp="1"/>
          </p:cNvSpPr>
          <p:nvPr>
            <p:ph type="subTitle" idx="1"/>
          </p:nvPr>
        </p:nvSpPr>
        <p:spPr>
          <a:xfrm>
            <a:off x="152400" y="4572000"/>
            <a:ext cx="8991600" cy="1752600"/>
          </a:xfrm>
        </p:spPr>
        <p:txBody>
          <a:bodyPr>
            <a:normAutofit fontScale="92500" lnSpcReduction="20000"/>
          </a:bodyPr>
          <a:lstStyle/>
          <a:p>
            <a:pPr algn="r"/>
            <a:r>
              <a:rPr lang="en-US" dirty="0" smtClean="0"/>
              <a:t>					Baud, A. et al.  </a:t>
            </a:r>
            <a:endParaRPr lang="en-US" dirty="0"/>
          </a:p>
          <a:p>
            <a:pPr algn="r"/>
            <a:r>
              <a:rPr lang="en-US" dirty="0" smtClean="0"/>
              <a:t>Rat Genome Sequencing and Mapping Consortium</a:t>
            </a:r>
          </a:p>
          <a:p>
            <a:pPr algn="r"/>
            <a:endParaRPr lang="en-US" dirty="0"/>
          </a:p>
          <a:p>
            <a:pPr algn="r"/>
            <a:r>
              <a:rPr lang="en-US" dirty="0" smtClean="0"/>
              <a:t>Presented by Alex </a:t>
            </a:r>
            <a:r>
              <a:rPr lang="en-US" dirty="0" err="1" smtClean="0"/>
              <a:t>Gileta</a:t>
            </a:r>
            <a:endParaRPr lang="en-US" dirty="0" smtClean="0"/>
          </a:p>
          <a:p>
            <a:pPr algn="r"/>
            <a:r>
              <a:rPr lang="en-US" dirty="0" smtClean="0"/>
              <a:t>Hailing from the Palmer Lab</a:t>
            </a:r>
            <a:endParaRPr lang="en-US" dirty="0"/>
          </a:p>
        </p:txBody>
      </p:sp>
      <p:sp>
        <p:nvSpPr>
          <p:cNvPr id="4" name="Rectangle 1"/>
          <p:cNvSpPr>
            <a:spLocks noChangeArrowheads="1"/>
          </p:cNvSpPr>
          <p:nvPr/>
        </p:nvSpPr>
        <p:spPr bwMode="auto">
          <a:xfrm>
            <a:off x="152400" y="4479670"/>
            <a:ext cx="3124200" cy="615553"/>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333333"/>
                </a:solidFill>
                <a:effectLst/>
                <a:cs typeface="Arial" panose="020B0604020202020204" pitchFamily="34" charset="0"/>
              </a:rPr>
              <a:t>Nature Genetics </a:t>
            </a:r>
            <a:r>
              <a:rPr kumimoji="0" lang="en-US" sz="1200" b="0" i="0" u="none" strike="noStrike" cap="none" normalizeH="0" baseline="0" dirty="0" smtClean="0">
                <a:ln>
                  <a:noFill/>
                </a:ln>
                <a:solidFill>
                  <a:srgbClr val="333333"/>
                </a:solidFill>
                <a:effectLst/>
                <a:cs typeface="Arial" panose="020B0604020202020204" pitchFamily="34" charset="0"/>
              </a:rPr>
              <a:t> </a:t>
            </a:r>
            <a:r>
              <a:rPr kumimoji="0" lang="en-US" sz="1200" b="1" i="0" u="none" strike="noStrike" cap="none" normalizeH="0" baseline="0" dirty="0" smtClean="0">
                <a:ln>
                  <a:noFill/>
                </a:ln>
                <a:solidFill>
                  <a:srgbClr val="333333"/>
                </a:solidFill>
                <a:effectLst/>
                <a:cs typeface="Arial" panose="020B0604020202020204" pitchFamily="34" charset="0"/>
              </a:rPr>
              <a:t>45</a:t>
            </a:r>
            <a:r>
              <a:rPr kumimoji="0" lang="en-US" sz="1200" b="0" i="0" u="none" strike="noStrike" cap="none" normalizeH="0" baseline="0" dirty="0" smtClean="0">
                <a:ln>
                  <a:noFill/>
                </a:ln>
                <a:solidFill>
                  <a:srgbClr val="333333"/>
                </a:solidFill>
                <a:effectLst/>
                <a:cs typeface="Arial" panose="020B0604020202020204" pitchFamily="34" charset="0"/>
              </a:rPr>
              <a:t>, </a:t>
            </a:r>
            <a:r>
              <a:rPr lang="en-US" sz="1200" dirty="0">
                <a:solidFill>
                  <a:srgbClr val="333333"/>
                </a:solidFill>
                <a:cs typeface="Arial" panose="020B0604020202020204" pitchFamily="34" charset="0"/>
              </a:rPr>
              <a:t> </a:t>
            </a:r>
            <a:r>
              <a:rPr kumimoji="0" lang="en-US" sz="1200" b="0" i="0" u="none" strike="noStrike" cap="none" normalizeH="0" baseline="0" dirty="0" smtClean="0">
                <a:ln>
                  <a:noFill/>
                </a:ln>
                <a:solidFill>
                  <a:srgbClr val="333333"/>
                </a:solidFill>
                <a:effectLst/>
                <a:cs typeface="Arial" panose="020B0604020202020204" pitchFamily="34" charset="0"/>
              </a:rPr>
              <a:t>767–775 (2013)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623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61" t="32676" r="56457" b="30916"/>
          <a:stretch/>
        </p:blipFill>
        <p:spPr bwMode="auto">
          <a:xfrm>
            <a:off x="0" y="609600"/>
            <a:ext cx="9057443" cy="346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47800" y="4191000"/>
            <a:ext cx="6400800" cy="2554545"/>
          </a:xfrm>
          <a:prstGeom prst="rect">
            <a:avLst/>
          </a:prstGeom>
        </p:spPr>
        <p:txBody>
          <a:bodyPr wrap="square">
            <a:spAutoFit/>
          </a:bodyPr>
          <a:lstStyle/>
          <a:p>
            <a:pPr marL="285750" indent="-285750">
              <a:buFont typeface="Arial" panose="020B0604020202020204" pitchFamily="34" charset="0"/>
              <a:buChar char="•"/>
            </a:pPr>
            <a:r>
              <a:rPr lang="en-US" sz="2000" dirty="0">
                <a:latin typeface="+mj-lt"/>
              </a:rPr>
              <a:t>7.2 million SNPs, </a:t>
            </a:r>
            <a:endParaRPr lang="en-US" sz="2000" dirty="0" smtClean="0">
              <a:latin typeface="+mj-lt"/>
            </a:endParaRPr>
          </a:p>
          <a:p>
            <a:pPr marL="285750" indent="-285750">
              <a:buFont typeface="Arial" panose="020B0604020202020204" pitchFamily="34" charset="0"/>
              <a:buChar char="•"/>
            </a:pPr>
            <a:r>
              <a:rPr lang="en-US" sz="2000" dirty="0" smtClean="0">
                <a:latin typeface="+mj-lt"/>
              </a:rPr>
              <a:t>633k </a:t>
            </a:r>
            <a:r>
              <a:rPr lang="en-US" sz="2000" dirty="0" err="1">
                <a:latin typeface="+mj-lt"/>
              </a:rPr>
              <a:t>indels</a:t>
            </a:r>
            <a:r>
              <a:rPr lang="en-US" sz="2000" dirty="0">
                <a:latin typeface="+mj-lt"/>
              </a:rPr>
              <a:t>, </a:t>
            </a:r>
            <a:endParaRPr lang="en-US" sz="2000" dirty="0" smtClean="0">
              <a:latin typeface="+mj-lt"/>
            </a:endParaRPr>
          </a:p>
          <a:p>
            <a:pPr marL="285750" indent="-285750">
              <a:buFont typeface="Arial" panose="020B0604020202020204" pitchFamily="34" charset="0"/>
              <a:buChar char="•"/>
            </a:pPr>
            <a:r>
              <a:rPr lang="en-US" sz="2000" dirty="0" smtClean="0">
                <a:latin typeface="+mj-lt"/>
              </a:rPr>
              <a:t>44k </a:t>
            </a:r>
            <a:r>
              <a:rPr lang="en-US" sz="2000" dirty="0">
                <a:latin typeface="+mj-lt"/>
              </a:rPr>
              <a:t>structural variants</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False </a:t>
            </a:r>
            <a:r>
              <a:rPr lang="en-US" sz="2000" dirty="0" err="1">
                <a:latin typeface="+mj-lt"/>
              </a:rPr>
              <a:t>pos</a:t>
            </a:r>
            <a:r>
              <a:rPr lang="en-US" sz="2000" dirty="0">
                <a:latin typeface="+mj-lt"/>
              </a:rPr>
              <a:t>/</a:t>
            </a:r>
            <a:r>
              <a:rPr lang="en-US" sz="2000" dirty="0" err="1">
                <a:latin typeface="+mj-lt"/>
              </a:rPr>
              <a:t>neg</a:t>
            </a:r>
            <a:r>
              <a:rPr lang="en-US" sz="2000" dirty="0">
                <a:latin typeface="+mj-lt"/>
              </a:rPr>
              <a:t> rates:</a:t>
            </a:r>
          </a:p>
          <a:p>
            <a:pPr marL="742950" lvl="1" indent="-285750">
              <a:buFont typeface="Arial" panose="020B0604020202020204" pitchFamily="34" charset="0"/>
              <a:buChar char="•"/>
            </a:pPr>
            <a:r>
              <a:rPr lang="en-US" sz="2000" dirty="0">
                <a:latin typeface="+mj-lt"/>
              </a:rPr>
              <a:t>SNP – 2.7% &amp; 17.2%</a:t>
            </a:r>
          </a:p>
          <a:p>
            <a:pPr marL="742950" lvl="1" indent="-285750">
              <a:buFont typeface="Arial" panose="020B0604020202020204" pitchFamily="34" charset="0"/>
              <a:buChar char="•"/>
            </a:pPr>
            <a:r>
              <a:rPr lang="en-US" sz="2000" dirty="0" err="1">
                <a:latin typeface="+mj-lt"/>
              </a:rPr>
              <a:t>Indels</a:t>
            </a:r>
            <a:r>
              <a:rPr lang="en-US" sz="2000" dirty="0">
                <a:latin typeface="+mj-lt"/>
              </a:rPr>
              <a:t> – 2.2% &amp; 16.7%</a:t>
            </a:r>
          </a:p>
          <a:p>
            <a:pPr marL="742950" lvl="1" indent="-285750">
              <a:buFont typeface="Arial" panose="020B0604020202020204" pitchFamily="34" charset="0"/>
              <a:buChar char="•"/>
            </a:pPr>
            <a:r>
              <a:rPr lang="en-US" sz="2000" dirty="0">
                <a:latin typeface="+mj-lt"/>
              </a:rPr>
              <a:t>Structural – 16.7% &amp; 65%</a:t>
            </a:r>
          </a:p>
        </p:txBody>
      </p:sp>
    </p:spTree>
    <p:extLst>
      <p:ext uri="{BB962C8B-B14F-4D97-AF65-F5344CB8AC3E}">
        <p14:creationId xmlns:p14="http://schemas.microsoft.com/office/powerpoint/2010/main" val="1229076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quence diversity among progenitor strains and genetic architecture of the rat NIH-HS."/>
          <p:cNvPicPr>
            <a:picLocks noChangeAspect="1" noChangeArrowheads="1"/>
          </p:cNvPicPr>
          <p:nvPr/>
        </p:nvPicPr>
        <p:blipFill rotWithShape="1">
          <a:blip r:embed="rId3">
            <a:extLst>
              <a:ext uri="{28A0092B-C50C-407E-A947-70E740481C1C}">
                <a14:useLocalDpi xmlns:a14="http://schemas.microsoft.com/office/drawing/2010/main" val="0"/>
              </a:ext>
            </a:extLst>
          </a:blip>
          <a:srcRect r="49260" b="50499"/>
          <a:stretch/>
        </p:blipFill>
        <p:spPr bwMode="auto">
          <a:xfrm>
            <a:off x="1600198" y="3471132"/>
            <a:ext cx="634180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24817" t="21875" r="42387" b="27083"/>
          <a:stretch/>
        </p:blipFill>
        <p:spPr>
          <a:xfrm>
            <a:off x="2438400" y="0"/>
            <a:ext cx="3996727" cy="3497135"/>
          </a:xfrm>
          <a:prstGeom prst="rect">
            <a:avLst/>
          </a:prstGeom>
        </p:spPr>
      </p:pic>
    </p:spTree>
    <p:extLst>
      <p:ext uri="{BB962C8B-B14F-4D97-AF65-F5344CB8AC3E}">
        <p14:creationId xmlns:p14="http://schemas.microsoft.com/office/powerpoint/2010/main" val="249679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lstStyle/>
          <a:p>
            <a:r>
              <a:rPr lang="en-US" dirty="0" smtClean="0"/>
              <a:t>Genotyping Array</a:t>
            </a:r>
            <a:endParaRPr lang="en-US" dirty="0"/>
          </a:p>
        </p:txBody>
      </p:sp>
      <p:sp>
        <p:nvSpPr>
          <p:cNvPr id="3" name="Content Placeholder 2"/>
          <p:cNvSpPr>
            <a:spLocks noGrp="1"/>
          </p:cNvSpPr>
          <p:nvPr>
            <p:ph idx="1"/>
          </p:nvPr>
        </p:nvSpPr>
        <p:spPr>
          <a:xfrm>
            <a:off x="0" y="1219200"/>
            <a:ext cx="5257800" cy="4525963"/>
          </a:xfrm>
        </p:spPr>
        <p:txBody>
          <a:bodyPr/>
          <a:lstStyle/>
          <a:p>
            <a:r>
              <a:rPr lang="en-US" dirty="0" smtClean="0"/>
              <a:t>RATDIV</a:t>
            </a:r>
          </a:p>
          <a:p>
            <a:pPr lvl="1"/>
            <a:r>
              <a:rPr lang="en-US" dirty="0" smtClean="0"/>
              <a:t>Reduced representation sequencing with REs</a:t>
            </a:r>
          </a:p>
          <a:p>
            <a:pPr lvl="1"/>
            <a:r>
              <a:rPr lang="en-US" dirty="0" smtClean="0"/>
              <a:t>803,485 SNPs chosen from a pilot utilizing 2.1 million SNPs from 13 inbred lines (none from HS)</a:t>
            </a:r>
          </a:p>
          <a:p>
            <a:pPr lvl="1"/>
            <a:r>
              <a:rPr lang="en-US" dirty="0" smtClean="0"/>
              <a:t>560,000 passed QC in founders</a:t>
            </a:r>
          </a:p>
          <a:p>
            <a:pPr lvl="1"/>
            <a:r>
              <a:rPr lang="en-US" dirty="0" err="1" smtClean="0"/>
              <a:t>SOLiD</a:t>
            </a:r>
            <a:r>
              <a:rPr lang="en-US" dirty="0" smtClean="0"/>
              <a:t> </a:t>
            </a:r>
            <a:r>
              <a:rPr lang="en-US" dirty="0" err="1" smtClean="0"/>
              <a:t>vs</a:t>
            </a:r>
            <a:r>
              <a:rPr lang="en-US" dirty="0" smtClean="0"/>
              <a:t> RATDIV – 99.98% concurrence</a:t>
            </a:r>
          </a:p>
          <a:p>
            <a:pPr lvl="1"/>
            <a:endParaRPr lang="en-US" dirty="0"/>
          </a:p>
          <a:p>
            <a:r>
              <a:rPr lang="en-US" dirty="0" smtClean="0"/>
              <a:t>Genotyped 1407 HS rats</a:t>
            </a:r>
          </a:p>
          <a:p>
            <a:pPr lvl="1"/>
            <a:r>
              <a:rPr lang="en-US" dirty="0" smtClean="0"/>
              <a:t>265,551 markers used for mapping</a:t>
            </a:r>
          </a:p>
          <a:p>
            <a:pPr lvl="2"/>
            <a:r>
              <a:rPr lang="en-US" dirty="0" smtClean="0"/>
              <a:t>Discarded for standard QC, if monomorphic over all founders, or if founder was heterozygous.</a:t>
            </a:r>
          </a:p>
          <a:p>
            <a:pPr lvl="1"/>
            <a:endParaRPr lang="en-US" dirty="0"/>
          </a:p>
        </p:txBody>
      </p:sp>
      <p:pic>
        <p:nvPicPr>
          <p:cNvPr id="4" name="Picture 3"/>
          <p:cNvPicPr>
            <a:picLocks noChangeAspect="1"/>
          </p:cNvPicPr>
          <p:nvPr/>
        </p:nvPicPr>
        <p:blipFill rotWithShape="1">
          <a:blip r:embed="rId3"/>
          <a:srcRect l="27746" t="18749" r="35944" b="8334"/>
          <a:stretch/>
        </p:blipFill>
        <p:spPr>
          <a:xfrm>
            <a:off x="5181600" y="990600"/>
            <a:ext cx="4008711" cy="4525963"/>
          </a:xfrm>
          <a:prstGeom prst="rect">
            <a:avLst/>
          </a:prstGeom>
        </p:spPr>
      </p:pic>
      <p:pic>
        <p:nvPicPr>
          <p:cNvPr id="5" name="Picture 4" descr="Sequence diversity among progenitor strains and genetic architecture of the rat NIH-HS."/>
          <p:cNvPicPr>
            <a:picLocks noChangeAspect="1" noChangeArrowheads="1"/>
          </p:cNvPicPr>
          <p:nvPr/>
        </p:nvPicPr>
        <p:blipFill rotWithShape="1">
          <a:blip r:embed="rId4">
            <a:extLst>
              <a:ext uri="{28A0092B-C50C-407E-A947-70E740481C1C}">
                <a14:useLocalDpi xmlns:a14="http://schemas.microsoft.com/office/drawing/2010/main" val="0"/>
              </a:ext>
            </a:extLst>
          </a:blip>
          <a:srcRect l="50740" t="-1597" r="23774" b="52270"/>
          <a:stretch/>
        </p:blipFill>
        <p:spPr bwMode="auto">
          <a:xfrm>
            <a:off x="5700055" y="911942"/>
            <a:ext cx="2827373" cy="2898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equence diversity among progenitor strains and genetic architecture of the rat NIH-HS."/>
          <p:cNvPicPr>
            <a:picLocks noChangeAspect="1" noChangeArrowheads="1"/>
          </p:cNvPicPr>
          <p:nvPr/>
        </p:nvPicPr>
        <p:blipFill rotWithShape="1">
          <a:blip r:embed="rId4">
            <a:extLst>
              <a:ext uri="{28A0092B-C50C-407E-A947-70E740481C1C}">
                <a14:useLocalDpi xmlns:a14="http://schemas.microsoft.com/office/drawing/2010/main" val="0"/>
              </a:ext>
            </a:extLst>
          </a:blip>
          <a:srcRect l="75821" r="-1307" b="50673"/>
          <a:stretch/>
        </p:blipFill>
        <p:spPr bwMode="auto">
          <a:xfrm>
            <a:off x="5747255" y="3886199"/>
            <a:ext cx="2863345" cy="293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13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Phenotypes</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32" t="31795" r="57006" b="17188"/>
          <a:stretch/>
        </p:blipFill>
        <p:spPr bwMode="auto">
          <a:xfrm>
            <a:off x="152400" y="1524000"/>
            <a:ext cx="8848060" cy="478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353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14400" y="1737998"/>
            <a:ext cx="3352800" cy="4114800"/>
            <a:chOff x="3429000" y="1752600"/>
            <a:chExt cx="4191000" cy="4953000"/>
          </a:xfrm>
        </p:grpSpPr>
        <p:pic>
          <p:nvPicPr>
            <p:cNvPr id="7" name="Picture 6"/>
            <p:cNvPicPr>
              <a:picLocks noChangeAspect="1"/>
            </p:cNvPicPr>
            <p:nvPr/>
          </p:nvPicPr>
          <p:blipFill rotWithShape="1">
            <a:blip r:embed="rId3"/>
            <a:srcRect l="41215" t="27084" r="26574" b="5209"/>
            <a:stretch/>
          </p:blipFill>
          <p:spPr>
            <a:xfrm>
              <a:off x="3429000" y="1752600"/>
              <a:ext cx="4191000" cy="4953000"/>
            </a:xfrm>
            <a:prstGeom prst="rect">
              <a:avLst/>
            </a:prstGeom>
          </p:spPr>
        </p:pic>
        <p:sp>
          <p:nvSpPr>
            <p:cNvPr id="10" name="Rectangle 9"/>
            <p:cNvSpPr/>
            <p:nvPr/>
          </p:nvSpPr>
          <p:spPr>
            <a:xfrm>
              <a:off x="3429000" y="1752600"/>
              <a:ext cx="1371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4572000" y="6553200"/>
            <a:ext cx="4572000" cy="276999"/>
          </a:xfrm>
          <a:prstGeom prst="rect">
            <a:avLst/>
          </a:prstGeom>
        </p:spPr>
        <p:txBody>
          <a:bodyPr>
            <a:spAutoFit/>
          </a:bodyPr>
          <a:lstStyle/>
          <a:p>
            <a:r>
              <a:rPr lang="en-US" sz="1200" dirty="0" smtClean="0">
                <a:hlinkClick r:id="rId4"/>
              </a:rPr>
              <a:t>http://openwetware.org/images/1/1f/AmelieBaud_RatHS.pdf</a:t>
            </a:r>
            <a:endParaRPr lang="en-US" sz="1200" dirty="0"/>
          </a:p>
        </p:txBody>
      </p:sp>
      <p:pic>
        <p:nvPicPr>
          <p:cNvPr id="6" name="Picture 5"/>
          <p:cNvPicPr>
            <a:picLocks noChangeAspect="1"/>
          </p:cNvPicPr>
          <p:nvPr/>
        </p:nvPicPr>
        <p:blipFill rotWithShape="1">
          <a:blip r:embed="rId5"/>
          <a:srcRect l="35359" t="25000" r="39459" b="5208"/>
          <a:stretch/>
        </p:blipFill>
        <p:spPr>
          <a:xfrm>
            <a:off x="5257800" y="1143000"/>
            <a:ext cx="3352801" cy="5197549"/>
          </a:xfrm>
          <a:prstGeom prst="rect">
            <a:avLst/>
          </a:prstGeom>
        </p:spPr>
      </p:pic>
      <p:sp>
        <p:nvSpPr>
          <p:cNvPr id="8" name="Title 1"/>
          <p:cNvSpPr txBox="1">
            <a:spLocks/>
          </p:cNvSpPr>
          <p:nvPr/>
        </p:nvSpPr>
        <p:spPr>
          <a:xfrm>
            <a:off x="228600" y="304800"/>
            <a:ext cx="8686800" cy="1295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t>Single-point vs. </a:t>
            </a:r>
            <a:r>
              <a:rPr lang="en-US" sz="4000" dirty="0" err="1" smtClean="0"/>
              <a:t>Haplotypic</a:t>
            </a:r>
            <a:r>
              <a:rPr lang="en-US" sz="4000" dirty="0" smtClean="0"/>
              <a:t> Mapping</a:t>
            </a:r>
            <a:endParaRPr lang="en-US" sz="4000" dirty="0"/>
          </a:p>
        </p:txBody>
      </p:sp>
    </p:spTree>
    <p:extLst>
      <p:ext uri="{BB962C8B-B14F-4D97-AF65-F5344CB8AC3E}">
        <p14:creationId xmlns:p14="http://schemas.microsoft.com/office/powerpoint/2010/main" val="147551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QTL Mapping in HS</a:t>
            </a:r>
            <a:endParaRPr lang="en-US" dirty="0"/>
          </a:p>
        </p:txBody>
      </p:sp>
      <p:sp>
        <p:nvSpPr>
          <p:cNvPr id="3" name="Content Placeholder 2"/>
          <p:cNvSpPr>
            <a:spLocks noGrp="1"/>
          </p:cNvSpPr>
          <p:nvPr>
            <p:ph idx="1"/>
          </p:nvPr>
        </p:nvSpPr>
        <p:spPr>
          <a:xfrm>
            <a:off x="457200" y="1219200"/>
            <a:ext cx="8229600" cy="5486400"/>
          </a:xfrm>
        </p:spPr>
        <p:txBody>
          <a:bodyPr>
            <a:normAutofit/>
          </a:bodyPr>
          <a:lstStyle/>
          <a:p>
            <a:r>
              <a:rPr lang="en-US" dirty="0" smtClean="0"/>
              <a:t>Varying relatedness in HS</a:t>
            </a:r>
          </a:p>
          <a:p>
            <a:pPr lvl="1"/>
            <a:r>
              <a:rPr lang="en-US" dirty="0" smtClean="0"/>
              <a:t>Siblings, half-sibs, cousins, etc.</a:t>
            </a:r>
          </a:p>
          <a:p>
            <a:pPr lvl="1"/>
            <a:endParaRPr lang="en-US" dirty="0"/>
          </a:p>
          <a:p>
            <a:r>
              <a:rPr lang="en-US" dirty="0" smtClean="0"/>
              <a:t>Mixed Models</a:t>
            </a:r>
          </a:p>
          <a:p>
            <a:pPr lvl="1"/>
            <a:r>
              <a:rPr lang="en-US" dirty="0" smtClean="0"/>
              <a:t>Assume trait is normally distributed</a:t>
            </a:r>
          </a:p>
          <a:p>
            <a:pPr lvl="1"/>
            <a:r>
              <a:rPr lang="en-US" dirty="0" smtClean="0"/>
              <a:t>Genotypic similarity matrix</a:t>
            </a:r>
          </a:p>
          <a:p>
            <a:pPr lvl="1"/>
            <a:endParaRPr lang="en-US" dirty="0"/>
          </a:p>
          <a:p>
            <a:r>
              <a:rPr lang="en-US" dirty="0" smtClean="0"/>
              <a:t>Resample Model Averaging</a:t>
            </a:r>
          </a:p>
          <a:p>
            <a:pPr lvl="1"/>
            <a:r>
              <a:rPr lang="en-US" dirty="0" smtClean="0"/>
              <a:t>Non-</a:t>
            </a:r>
            <a:r>
              <a:rPr lang="en-US" dirty="0" err="1" smtClean="0"/>
              <a:t>parametic</a:t>
            </a:r>
            <a:r>
              <a:rPr lang="en-US" dirty="0"/>
              <a:t> </a:t>
            </a:r>
            <a:r>
              <a:rPr lang="en-US" dirty="0" smtClean="0"/>
              <a:t>(binary, negative binomial)</a:t>
            </a:r>
          </a:p>
          <a:p>
            <a:pPr lvl="1"/>
            <a:r>
              <a:rPr lang="en-US" dirty="0" smtClean="0"/>
              <a:t>Consistency across multiple QTL models</a:t>
            </a:r>
          </a:p>
          <a:p>
            <a:pPr lvl="1"/>
            <a:r>
              <a:rPr lang="en-US" dirty="0" smtClean="0"/>
              <a:t>Fitted on subsamples of the mapping population (like bootstrapping)</a:t>
            </a:r>
          </a:p>
          <a:p>
            <a:endParaRPr lang="en-US" dirty="0"/>
          </a:p>
          <a:p>
            <a:r>
              <a:rPr lang="en-US" dirty="0"/>
              <a:t>Haplotype association </a:t>
            </a:r>
          </a:p>
          <a:p>
            <a:pPr lvl="1"/>
            <a:r>
              <a:rPr lang="en-US" dirty="0"/>
              <a:t>R HAPPY</a:t>
            </a:r>
          </a:p>
          <a:p>
            <a:pPr lvl="1"/>
            <a:r>
              <a:rPr lang="en-US" dirty="0"/>
              <a:t>Descent probabilities averaged over 90kb windows</a:t>
            </a:r>
          </a:p>
          <a:p>
            <a:pPr marL="0" indent="0">
              <a:buNone/>
            </a:pPr>
            <a:endParaRPr lang="en-US" dirty="0"/>
          </a:p>
        </p:txBody>
      </p:sp>
    </p:spTree>
    <p:extLst>
      <p:ext uri="{BB962C8B-B14F-4D97-AF65-F5344CB8AC3E}">
        <p14:creationId xmlns:p14="http://schemas.microsoft.com/office/powerpoint/2010/main" val="42883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957"/>
          </a:xfrm>
        </p:spPr>
        <p:txBody>
          <a:bodyPr/>
          <a:lstStyle/>
          <a:p>
            <a:r>
              <a:rPr lang="en-US" dirty="0" smtClean="0"/>
              <a:t>Mixed Model - Haplotype</a:t>
            </a:r>
            <a:endParaRPr lang="en-US" dirty="0"/>
          </a:p>
        </p:txBody>
      </p:sp>
      <p:sp>
        <p:nvSpPr>
          <p:cNvPr id="3" name="Content Placeholder 2"/>
          <p:cNvSpPr>
            <a:spLocks noGrp="1"/>
          </p:cNvSpPr>
          <p:nvPr>
            <p:ph sz="half" idx="2"/>
          </p:nvPr>
        </p:nvSpPr>
        <p:spPr>
          <a:xfrm>
            <a:off x="533400" y="1828800"/>
            <a:ext cx="4038600" cy="4525963"/>
          </a:xfrm>
        </p:spPr>
        <p:txBody>
          <a:bodyPr>
            <a:normAutofit/>
          </a:bodyPr>
          <a:lstStyle/>
          <a:p>
            <a:r>
              <a:rPr lang="en-US" sz="2000" dirty="0" smtClean="0"/>
              <a:t>y </a:t>
            </a:r>
            <a:r>
              <a:rPr lang="en-US" sz="2000" dirty="0"/>
              <a:t>= phenotypic value of rat </a:t>
            </a:r>
            <a:r>
              <a:rPr lang="en-US" sz="2000" dirty="0" err="1" smtClean="0"/>
              <a:t>i</a:t>
            </a:r>
            <a:endParaRPr lang="en-US" sz="2000" dirty="0"/>
          </a:p>
          <a:p>
            <a:r>
              <a:rPr lang="en-US" sz="2000" dirty="0"/>
              <a:t>β</a:t>
            </a:r>
            <a:r>
              <a:rPr lang="en-US" sz="2000" dirty="0" smtClean="0"/>
              <a:t> </a:t>
            </a:r>
            <a:r>
              <a:rPr lang="en-US" sz="2000" dirty="0"/>
              <a:t>= regression coefficient for covariate c</a:t>
            </a:r>
          </a:p>
          <a:p>
            <a:r>
              <a:rPr lang="en-US" sz="2000" dirty="0" smtClean="0"/>
              <a:t>x= </a:t>
            </a:r>
            <a:r>
              <a:rPr lang="en-US" sz="2000" dirty="0"/>
              <a:t>covariate value of c for rat </a:t>
            </a:r>
            <a:r>
              <a:rPr lang="en-US" sz="2000" dirty="0" err="1" smtClean="0"/>
              <a:t>i</a:t>
            </a:r>
            <a:endParaRPr lang="en-US" sz="2000" dirty="0"/>
          </a:p>
          <a:p>
            <a:r>
              <a:rPr lang="en-US" sz="2000" dirty="0"/>
              <a:t>T = effect size of one copy of a </a:t>
            </a:r>
            <a:r>
              <a:rPr lang="en-US" sz="2000" dirty="0" smtClean="0"/>
              <a:t>given haplotype from strain s at locus L</a:t>
            </a:r>
            <a:endParaRPr lang="en-US" sz="2000" dirty="0"/>
          </a:p>
          <a:p>
            <a:r>
              <a:rPr lang="en-US" sz="2000" dirty="0"/>
              <a:t>P = expected number of haplotypes </a:t>
            </a:r>
            <a:r>
              <a:rPr lang="en-US" sz="2000" dirty="0" smtClean="0"/>
              <a:t>of type s carried by rat </a:t>
            </a:r>
            <a:r>
              <a:rPr lang="en-US" sz="2000" dirty="0" err="1" smtClean="0"/>
              <a:t>i</a:t>
            </a:r>
            <a:r>
              <a:rPr lang="en-US" sz="2000" dirty="0" smtClean="0"/>
              <a:t> at locus L </a:t>
            </a:r>
          </a:p>
          <a:p>
            <a:r>
              <a:rPr lang="en-US" sz="2000" dirty="0" smtClean="0"/>
              <a:t>U – random genetic effects</a:t>
            </a:r>
          </a:p>
          <a:p>
            <a:r>
              <a:rPr lang="el-GR" sz="2000" dirty="0" smtClean="0"/>
              <a:t>Ε</a:t>
            </a:r>
            <a:r>
              <a:rPr lang="en-US" sz="2000" dirty="0" smtClean="0"/>
              <a:t> – random error</a:t>
            </a:r>
            <a:endParaRPr lang="en-US" sz="2000" dirty="0"/>
          </a:p>
        </p:txBody>
      </p:sp>
      <p:pic>
        <p:nvPicPr>
          <p:cNvPr id="5" name="Picture 2" descr="http://www.nature.com/ng/journal/v45/n7/images/ng.2644-M1.gif"/>
          <p:cNvPicPr>
            <a:picLocks noChangeAspect="1" noChangeArrowheads="1"/>
          </p:cNvPicPr>
          <p:nvPr/>
        </p:nvPicPr>
        <p:blipFill rotWithShape="1">
          <a:blip r:embed="rId3">
            <a:extLst>
              <a:ext uri="{28A0092B-C50C-407E-A947-70E740481C1C}">
                <a14:useLocalDpi xmlns:a14="http://schemas.microsoft.com/office/drawing/2010/main" val="0"/>
              </a:ext>
            </a:extLst>
          </a:blip>
          <a:srcRect l="22727" r="22727"/>
          <a:stretch/>
        </p:blipFill>
        <p:spPr bwMode="auto">
          <a:xfrm>
            <a:off x="1219200" y="990600"/>
            <a:ext cx="6890664" cy="57422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half" idx="2"/>
          </p:nvPr>
        </p:nvSpPr>
        <p:spPr>
          <a:xfrm>
            <a:off x="4691746" y="1828800"/>
            <a:ext cx="4038600" cy="4525963"/>
          </a:xfrm>
        </p:spPr>
        <p:txBody>
          <a:bodyPr>
            <a:normAutofit/>
          </a:bodyPr>
          <a:lstStyle/>
          <a:p>
            <a:r>
              <a:rPr lang="en-US" sz="2000" dirty="0" err="1" smtClean="0"/>
              <a:t>Ui</a:t>
            </a:r>
            <a:r>
              <a:rPr lang="en-US" sz="2000" dirty="0" smtClean="0"/>
              <a:t> – contains genetic covariance matrix</a:t>
            </a:r>
          </a:p>
          <a:p>
            <a:pPr lvl="1"/>
            <a:r>
              <a:rPr lang="en-US" dirty="0" smtClean="0"/>
              <a:t>Estimated by IBS</a:t>
            </a:r>
          </a:p>
          <a:p>
            <a:r>
              <a:rPr lang="en-US" sz="2200" dirty="0" smtClean="0"/>
              <a:t>Estimating T</a:t>
            </a:r>
          </a:p>
          <a:p>
            <a:endParaRPr lang="en-US" sz="2200" dirty="0"/>
          </a:p>
          <a:p>
            <a:r>
              <a:rPr lang="en-US" sz="2200" dirty="0" smtClean="0"/>
              <a:t>Standard linear model after transformation</a:t>
            </a:r>
            <a:endParaRPr lang="en-US" sz="2200" dirty="0"/>
          </a:p>
        </p:txBody>
      </p:sp>
    </p:spTree>
    <p:extLst>
      <p:ext uri="{BB962C8B-B14F-4D97-AF65-F5344CB8AC3E}">
        <p14:creationId xmlns:p14="http://schemas.microsoft.com/office/powerpoint/2010/main" val="392052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QTL Mapping Results</a:t>
            </a:r>
            <a:endParaRPr lang="en-US" dirty="0"/>
          </a:p>
        </p:txBody>
      </p:sp>
      <p:sp>
        <p:nvSpPr>
          <p:cNvPr id="3" name="Content Placeholder 2"/>
          <p:cNvSpPr>
            <a:spLocks noGrp="1"/>
          </p:cNvSpPr>
          <p:nvPr>
            <p:ph idx="1"/>
          </p:nvPr>
        </p:nvSpPr>
        <p:spPr>
          <a:xfrm>
            <a:off x="304800" y="990600"/>
            <a:ext cx="8610600" cy="5135563"/>
          </a:xfrm>
        </p:spPr>
        <p:txBody>
          <a:bodyPr/>
          <a:lstStyle/>
          <a:p>
            <a:r>
              <a:rPr lang="en-US" dirty="0" smtClean="0"/>
              <a:t>Resample and Mixed Model</a:t>
            </a:r>
          </a:p>
          <a:p>
            <a:r>
              <a:rPr lang="en-US" dirty="0" smtClean="0"/>
              <a:t>355 QTLs in 122 phenotypes</a:t>
            </a:r>
          </a:p>
          <a:p>
            <a:pPr lvl="1"/>
            <a:r>
              <a:rPr lang="en-US" dirty="0" smtClean="0"/>
              <a:t>Explained on average 5-6.5% of phenotypic variance</a:t>
            </a:r>
          </a:p>
          <a:p>
            <a:pPr lvl="1"/>
            <a:r>
              <a:rPr lang="en-US" dirty="0" smtClean="0"/>
              <a:t>Skewed distribution</a:t>
            </a:r>
          </a:p>
          <a:p>
            <a:r>
              <a:rPr lang="en-US" dirty="0" smtClean="0"/>
              <a:t>QTLs explained 42% of heritable variation on average</a:t>
            </a:r>
          </a:p>
          <a:p>
            <a:r>
              <a:rPr lang="en-US" dirty="0" smtClean="0"/>
              <a:t>Confidence interval – median of 4.5 Mb</a:t>
            </a:r>
          </a:p>
          <a:p>
            <a:pPr lvl="1"/>
            <a:r>
              <a:rPr lang="en-US" dirty="0"/>
              <a:t>~</a:t>
            </a:r>
            <a:r>
              <a:rPr lang="en-US" dirty="0" smtClean="0"/>
              <a:t>40 genes </a:t>
            </a:r>
            <a:endParaRPr lang="en-US" dirty="0"/>
          </a:p>
        </p:txBody>
      </p:sp>
      <p:pic>
        <p:nvPicPr>
          <p:cNvPr id="4" name="Picture 2" descr="Sequence diversity among progenitor strains and genetic architecture of the rat NIH-HS."/>
          <p:cNvPicPr>
            <a:picLocks noChangeAspect="1" noChangeArrowheads="1"/>
          </p:cNvPicPr>
          <p:nvPr/>
        </p:nvPicPr>
        <p:blipFill rotWithShape="1">
          <a:blip r:embed="rId3">
            <a:extLst>
              <a:ext uri="{28A0092B-C50C-407E-A947-70E740481C1C}">
                <a14:useLocalDpi xmlns:a14="http://schemas.microsoft.com/office/drawing/2010/main" val="0"/>
              </a:ext>
            </a:extLst>
          </a:blip>
          <a:srcRect l="50740" t="50136"/>
          <a:stretch/>
        </p:blipFill>
        <p:spPr bwMode="auto">
          <a:xfrm>
            <a:off x="1600200" y="3699778"/>
            <a:ext cx="5891212" cy="315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2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791200"/>
          </a:xfrm>
        </p:spPr>
        <p:txBody>
          <a:bodyPr>
            <a:normAutofit lnSpcReduction="10000"/>
          </a:bodyPr>
          <a:lstStyle/>
          <a:p>
            <a:r>
              <a:rPr lang="en-US" dirty="0" smtClean="0"/>
              <a:t>Assume single variant is causal </a:t>
            </a:r>
          </a:p>
          <a:p>
            <a:r>
              <a:rPr lang="en-US" dirty="0" smtClean="0"/>
              <a:t>(1) Is the </a:t>
            </a:r>
            <a:r>
              <a:rPr lang="en-US" dirty="0"/>
              <a:t>variant associated with the phenotype? </a:t>
            </a:r>
            <a:endParaRPr lang="en-US" dirty="0" smtClean="0"/>
          </a:p>
          <a:p>
            <a:pPr lvl="1"/>
            <a:r>
              <a:rPr lang="en-US" dirty="0" smtClean="0"/>
              <a:t>standard </a:t>
            </a:r>
            <a:r>
              <a:rPr lang="en-US" dirty="0"/>
              <a:t>test of </a:t>
            </a:r>
            <a:r>
              <a:rPr lang="en-US" dirty="0" smtClean="0"/>
              <a:t>association</a:t>
            </a:r>
          </a:p>
          <a:p>
            <a:pPr lvl="1"/>
            <a:endParaRPr lang="en-US" dirty="0"/>
          </a:p>
          <a:p>
            <a:pPr lvl="1"/>
            <a:endParaRPr lang="en-US" dirty="0" smtClean="0"/>
          </a:p>
          <a:p>
            <a:r>
              <a:rPr lang="en-US" dirty="0" smtClean="0"/>
              <a:t>(2) Is </a:t>
            </a:r>
            <a:r>
              <a:rPr lang="en-US" dirty="0"/>
              <a:t>its association as significant as the association in the haplotype-based test in the locality of the variant</a:t>
            </a:r>
            <a:r>
              <a:rPr lang="en-US" dirty="0" smtClean="0"/>
              <a:t>?</a:t>
            </a:r>
          </a:p>
          <a:p>
            <a:endParaRPr lang="en-US" dirty="0"/>
          </a:p>
          <a:p>
            <a:r>
              <a:rPr lang="en-US" dirty="0" smtClean="0"/>
              <a:t>Models are nested, should be comparable</a:t>
            </a:r>
          </a:p>
          <a:p>
            <a:r>
              <a:rPr lang="en-US" dirty="0" smtClean="0"/>
              <a:t>Significance </a:t>
            </a:r>
            <a:r>
              <a:rPr lang="en-US" dirty="0"/>
              <a:t>will be </a:t>
            </a:r>
            <a:r>
              <a:rPr lang="en-US" dirty="0" smtClean="0"/>
              <a:t>greater – fewer degrees of freedom </a:t>
            </a:r>
            <a:r>
              <a:rPr lang="en-US" dirty="0"/>
              <a:t> </a:t>
            </a:r>
            <a:endParaRPr lang="en-US" dirty="0" smtClean="0"/>
          </a:p>
          <a:p>
            <a:r>
              <a:rPr lang="en-US" dirty="0" smtClean="0"/>
              <a:t>Calculate d = max log(</a:t>
            </a:r>
            <a:r>
              <a:rPr lang="en-US" dirty="0" err="1" smtClean="0"/>
              <a:t>P.merge</a:t>
            </a:r>
            <a:r>
              <a:rPr lang="en-US" dirty="0" smtClean="0"/>
              <a:t>) – max log(</a:t>
            </a:r>
            <a:r>
              <a:rPr lang="en-US" dirty="0" err="1" smtClean="0"/>
              <a:t>P.hap</a:t>
            </a:r>
            <a:r>
              <a:rPr lang="en-US" dirty="0" smtClean="0"/>
              <a:t>)</a:t>
            </a:r>
          </a:p>
          <a:p>
            <a:r>
              <a:rPr lang="en-US" dirty="0"/>
              <a:t>Can’t distinguish SNPs with identical </a:t>
            </a:r>
            <a:r>
              <a:rPr lang="en-US" dirty="0" smtClean="0"/>
              <a:t>distribution</a:t>
            </a:r>
            <a:endParaRPr lang="en-US" dirty="0"/>
          </a:p>
          <a:p>
            <a:r>
              <a:rPr lang="en-US" dirty="0" smtClean="0"/>
              <a:t>Significance of haplotype comes from genome-wide test, SNP from only within the QTL?</a:t>
            </a:r>
          </a:p>
        </p:txBody>
      </p:sp>
      <p:pic>
        <p:nvPicPr>
          <p:cNvPr id="2052" name="Picture 4" descr="http://www.nature.com/ng/journal/v45/n7/images/ng.2644-M4.gif"/>
          <p:cNvPicPr>
            <a:picLocks noChangeAspect="1" noChangeArrowheads="1"/>
          </p:cNvPicPr>
          <p:nvPr/>
        </p:nvPicPr>
        <p:blipFill rotWithShape="1">
          <a:blip r:embed="rId3">
            <a:extLst>
              <a:ext uri="{28A0092B-C50C-407E-A947-70E740481C1C}">
                <a14:useLocalDpi xmlns:a14="http://schemas.microsoft.com/office/drawing/2010/main" val="0"/>
              </a:ext>
            </a:extLst>
          </a:blip>
          <a:srcRect l="30909" t="-1" r="32728" b="-14287"/>
          <a:stretch/>
        </p:blipFill>
        <p:spPr bwMode="auto">
          <a:xfrm>
            <a:off x="2286000" y="3810000"/>
            <a:ext cx="4038600" cy="4038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066800"/>
          </a:xfrm>
        </p:spPr>
        <p:txBody>
          <a:bodyPr/>
          <a:lstStyle/>
          <a:p>
            <a:r>
              <a:rPr lang="en-US" dirty="0" smtClean="0"/>
              <a:t>Merge Analysis </a:t>
            </a:r>
            <a:endParaRPr lang="en-US" dirty="0"/>
          </a:p>
        </p:txBody>
      </p:sp>
      <p:pic>
        <p:nvPicPr>
          <p:cNvPr id="2050" name="Picture 2" descr="http://www.nature.com/ng/journal/v45/n7/images/ng.2644-M5.gif"/>
          <p:cNvPicPr>
            <a:picLocks noChangeAspect="1" noChangeArrowheads="1"/>
          </p:cNvPicPr>
          <p:nvPr/>
        </p:nvPicPr>
        <p:blipFill rotWithShape="1">
          <a:blip r:embed="rId4">
            <a:extLst>
              <a:ext uri="{28A0092B-C50C-407E-A947-70E740481C1C}">
                <a14:useLocalDpi xmlns:a14="http://schemas.microsoft.com/office/drawing/2010/main" val="0"/>
              </a:ext>
            </a:extLst>
          </a:blip>
          <a:srcRect l="31682" r="32000"/>
          <a:stretch/>
        </p:blipFill>
        <p:spPr bwMode="auto">
          <a:xfrm>
            <a:off x="2514600" y="2286000"/>
            <a:ext cx="35814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45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Analysis</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47" t="30214" r="63917" b="35738"/>
          <a:stretch/>
        </p:blipFill>
        <p:spPr bwMode="auto">
          <a:xfrm>
            <a:off x="95104" y="1828800"/>
            <a:ext cx="880618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4600" y="6596390"/>
            <a:ext cx="4267200" cy="261610"/>
          </a:xfrm>
          <a:prstGeom prst="rect">
            <a:avLst/>
          </a:prstGeom>
          <a:noFill/>
        </p:spPr>
        <p:txBody>
          <a:bodyPr wrap="square" rtlCol="0">
            <a:spAutoFit/>
          </a:bodyPr>
          <a:lstStyle/>
          <a:p>
            <a:r>
              <a:rPr lang="en-US" sz="1100" dirty="0" smtClean="0"/>
              <a:t>B. </a:t>
            </a:r>
            <a:r>
              <a:rPr lang="en-US" sz="1100" dirty="0" err="1" smtClean="0"/>
              <a:t>Yalcin</a:t>
            </a:r>
            <a:r>
              <a:rPr lang="en-US" sz="1100" dirty="0" smtClean="0"/>
              <a:t>, J. Flint, &amp; R. </a:t>
            </a:r>
            <a:r>
              <a:rPr lang="en-US" sz="1100" dirty="0"/>
              <a:t>Mott - Genetics 171: 673–681 (October 2005)</a:t>
            </a:r>
          </a:p>
        </p:txBody>
      </p:sp>
    </p:spTree>
    <p:extLst>
      <p:ext uri="{BB962C8B-B14F-4D97-AF65-F5344CB8AC3E}">
        <p14:creationId xmlns:p14="http://schemas.microsoft.com/office/powerpoint/2010/main" val="3592436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991600" cy="762000"/>
          </a:xfrm>
        </p:spPr>
        <p:txBody>
          <a:bodyPr/>
          <a:lstStyle/>
          <a:p>
            <a:r>
              <a:rPr lang="en-US" sz="4000" dirty="0" smtClean="0"/>
              <a:t>Genetic Variation and Complex Traits</a:t>
            </a:r>
            <a:endParaRPr lang="en-US" sz="4000" dirty="0"/>
          </a:p>
        </p:txBody>
      </p:sp>
      <p:pic>
        <p:nvPicPr>
          <p:cNvPr id="2052" name="Picture 4" descr="https://encrypted-tbn3.gstatic.com/images?q=tbn:ANd9GcQrPicv4_ViqyZCQpOFBaKABFiTzll8kOckYvJczAMjpEmxsifK"/>
          <p:cNvPicPr>
            <a:picLocks noChangeAspect="1" noChangeArrowheads="1"/>
          </p:cNvPicPr>
          <p:nvPr/>
        </p:nvPicPr>
        <p:blipFill rotWithShape="1">
          <a:blip r:embed="rId2">
            <a:extLst>
              <a:ext uri="{28A0092B-C50C-407E-A947-70E740481C1C}">
                <a14:useLocalDpi xmlns:a14="http://schemas.microsoft.com/office/drawing/2010/main" val="0"/>
              </a:ext>
            </a:extLst>
          </a:blip>
          <a:srcRect l="11715"/>
          <a:stretch/>
        </p:blipFill>
        <p:spPr bwMode="auto">
          <a:xfrm>
            <a:off x="155575" y="914400"/>
            <a:ext cx="4933344"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nature.com/nrg/journal/v13/n3/images/nrg3115-f1.jpg"/>
          <p:cNvPicPr>
            <a:picLocks noChangeAspect="1" noChangeArrowheads="1"/>
          </p:cNvPicPr>
          <p:nvPr/>
        </p:nvPicPr>
        <p:blipFill rotWithShape="1">
          <a:blip r:embed="rId3">
            <a:extLst>
              <a:ext uri="{28A0092B-C50C-407E-A947-70E740481C1C}">
                <a14:useLocalDpi xmlns:a14="http://schemas.microsoft.com/office/drawing/2010/main" val="0"/>
              </a:ext>
            </a:extLst>
          </a:blip>
          <a:srcRect l="31103" t="26887" r="40000" b="50695"/>
          <a:stretch/>
        </p:blipFill>
        <p:spPr bwMode="auto">
          <a:xfrm>
            <a:off x="5291912" y="990600"/>
            <a:ext cx="3547288" cy="21121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ikispaces.psu.edu/download/thumbnails/144999688/Figure%207%20Polygenic%20Inheritance.jpg?version=1&amp;modificationDate=1374771163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917" y="3323896"/>
            <a:ext cx="2827283" cy="353410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data:image/jpeg;base64,/9j/4AAQSkZJRgABAQAAAQABAAD/2wCEAAkGBxITEhUUEhQTFhUXGB8bGBcXGBofIRsiJBscHR8fGh4gISkhJBwqHx4YIjIiJiorLy46HyAzODMsOCgtLysBCgoKDg0OGxAQGzckHyYtNS40LDQ3Nyw0LCwsLiwsNS80LiwwNCwvLCwsLDQsLCwsLzQ0LCwsLCwsNCwsLCwsLP/AABEIAJABJwMBIgACEQEDEQH/xAAbAAABBQEBAAAAAAAAAAAAAAAAAwQFBgcCAf/EADYQAAIBAwIDBwQCAgIDAAMBAAECEQADEgQhMUGRBQYTFCJRUhUyYXFTgSOhQrEzcpJigsEH/8QAGgEBAQADAQEAAAAAAAAAAAAAAAECAwQFBv/EAC4RAAIBAgMIAgEEAwEAAAAAAAABAgNRERRSBAUSExUhkaExQkEiMnHwwdHxsf/aAAwDAQACEQMRAD8A0XtnvJrbWrt6a3orVzxQ7WnOqwyCBMsl8JsTLiBJmn/ave7R6a54N65F3EN4aqzMR+ABvz4VG9t9k9ovrbWosnR42FuLbW4bssLgtznAiQU2j3p7d7L1X1DzKmx4Y0xtBSXyyyznhGOQA/VAPdT3i0qWF1LXk8F4wcb5k8AoG5J9hvUP3b75Jqb2tBa0LGmW2wuepSA4uZC6HAxZcOH5plou6mst6fS+vTHUaW47qIc23DhgQf8AkrerZgDHDmaS1Hc7Wak67zNzTINZZtp/hDk2zbyx4xkPUZ4cBwoCydkd69HqX8OzdliMlBVlzX5JkBkvDcTSVntXUDtA6a4tnwmtNctshbKAyrDztz5VXuxu5urXVWLt9kK2GLb6rV3iSUZZVbjYrx/NSOp7L7TOtGpXyOKo1pVJvSULhpMCMoA/FAXCo/tntuxpVVr7hcjCLBLMeMKokk/oVIVUu+3da5qrli/ZuFblgOMfEu2w6vjIztEMpBUe4PMcIAlLXenSNp31AujwrZi4YModpDrEqRI4ijQ96dHeu27Vu8GuXLYuooB3Q8G4cKgO7/dnW6ZNU6NY8xfCBfEu6i6FxDD1vcJY/dsAANuiPcnubq+z7nouac2rqL4+zZeIAZa16QAm49B2G8RQFh0ve/R3Losrd9RYopKOFZhMqrEYltjsDOxpDW9++z7VxrT34uI2LKFckNyXYfceQ5wYqqDuN2jnauNesvctXVuG5cvalvGIPNCcLY/CggcoqX1fdnXNq3vq2lxOptXVBNyYRGQhtokqxO3OgJfVd9tBbFotfX/MmdqAxzB4YQNz+BvTvS9sLqrD3NC9p2BKjPIBWEStwAZAj2ieFZxqbF/Q3eydP4lgXtPavLkbd1rZDG0qAkCQzQ244Qfert2b2PrLI1N/PTPqtQykiHW0oUYgCJYmJ9RidthFAPu6naz6nTLduhFfJ1YITj6XZZE7xtO9I6Hvlob1xbdu+pLmEMMFuHmLbkYsdjwJph3e7v6tNNe0mqbT+FcW4A1kvkDcZifuEbBjH6qv6L//AD/WKbFt7iNbs3LbZtqdY2QRgwiyXwVtuEkDlQFw7W74aLTOyXrsFYLwrMEnhmQCFn81N2boZQymVYAg+4O4NULvH3Q1l6/ee15dRd2W4t2/bZRiF/yonouxvs2x4Har3pbZVFVjkQoBaIkgQTHKfagFaKKKAKKKKAKKKKAKKKKAKKKKAKKKKAKKKKAKKKKAKKKKAKKKKAKKY6jtewjm27gOEzKkH7ffh+DSNnty09y0ltlbxULqfUJWJBX0wQf2IoCUoqLbtRxrF07WwEe27pcDyTgbYYFMdv8AyLByM7001nem0uos2Ehzcum2xlgFIRmMHEqzCIKyCJ/qgJ+ikE1tosVW4hYTKhgTtx2G9Q/Z/e/S3bVy7mUS1nmWVhAVipaY4bT7gcY3oCfoqI1XefR28vEvKuKK7EhoVW+1mMQAfz+a7TvDpijP4kBWCsCrBgW+0YEZS0iBG/KgJSim2g11u8uVtpAMHYggjiGBgg/giuO0e0rVgKbhIyMKArMSYkwqgkwN+FAPKKibveXSKqP4oKuniKVDN6PmcQYT/wDIwKO0e8uksGLt5VhQ5O5CqZxZiAQoMGCYnlQEtRUYO8Gm/lA/yLb3DD1sAVUyNiQRE+4roduafxfCz9eWPBsconDKMc43xmaAkaKiuz+8WlvthauBj6uTAEqYYAkAEqeI4jnXOl7zaS4YW8v2FwSCAyLGTqxADIJHqBIoCXoph2d2xZvki00kAEqVZTBmGAYAlTBgjY0/oAooooAooooAooooAooooAooooAooooAooooAooooAooooAooooCs97+6+l1rJ49x0ZEdVwYKfUVIbh9ylQV5CTsaV1vZqPctOmruWhaEIiC1iPTifuQnh+aY949SbZuvAOO5BMbASd4P/VRydoHwbjtbIe2GLW5kyFygGOYjlXi1N51IzaUVgngdkdni0m2WDU6BX1KajzdwG2GVUHhY4sULKZTKD4a7zPGKbt2JbzUrq7iol43ltjw4yJYsCSpJU5NtxE8eFQlrtC7ni1pQA4QkXJglQwMYjbcV1c11w5G3azVCQTnBYjiEEEH23K1h1SrpXkuWjct9mzpEc3ESwrmZdVUMZ4yQJ3qNs6QWPENu8bqkuw07G2qkuxZsmxJiSY9vzVd1HalxT6bM7W5yfGC5IA+08OdKDX3CFi0M2dlKl4AxBM5Y7jb2506pW0ryMtC55pux7qdnXrIVBfu3OHjg42w48NVuFeCIAoBH551J3+7OnvIxv3ne85tsbjMhKlA2K+lQpUZ3OW+RqK0fa5ZGe5bwUWkuiGykNlA4D1enhvxFLJq7uSh7MKxiQ4YrsT6xAj22Lfuj3pVX1XkZaNyw92+zrGkR1S4Dm+bGFG+KrsByhRxmuO8vZVjWC2HugBCSAVRgSREkMDuN4II41XrfaLeKbbWwFDYhw8745AEQI2jnzFLXtU+RS0gcqAWLNiBPASFYlo3iPbfenVaulDLRuONb3Q0j+GfHfJLS2SzEOWVSSC0j7xLb/nhSHenu2Do7yaS+ylrK2mXO2qtC4KXLIY22OMTSba5sU/xnxHmLZYbRxLNvtw3APEUx7T1zhG8S2UwK8GyDzMBDAneBuBxrKO9KjfeK8mFShGMcUye12hs328Q6trOTWrj20NsjO3BX1Mp22EjnHKmy92tAL/jLeUDxvGx9J9eWexInHLeP91WLd+5kA9sAGfUr5RtPq2EH9SPzXFjWsbhRkCiSAwaZIAMcByP+jWzqFTSjlLppuy9MvhzrHdUa8SrG1D+LOQaEBgSYgjjvNefS9M1o2b2rN2z4TWQh8MEKQBuwUMSABBkcNwapV3XOHxW0CMioJeJgTwxO1dXNa2COtuS8DEtET/Rnn0q9QqaUC693ey9JpbjXF1CsxXDfAbSDvA3M8/9VYPq1j+VOorL/Nf4vEAH2yQxiI4yYPDfpXmg1JuKclwYcVmYkAjeByIqdRqaUDUfq1j+VOoo+rWP5U6isq0mtZnKsgXiAQ0glYnkPf8A0aL2uK3MCgx2lg3DI4rIjmZHHlV6hU+OFA1xtUg4svWvPO2/mvWqLb1TAIltQ745HJsQBMCTBO8GAAeBrq7rnWy9xreJTKVL8hO4YA8QJG1aXvWpj2ivJ2R2aLWOJePO2/mvWjztv5r1qjL2gfBuXGtkPbDZW5ncLlAMcxG8c64s9oXS5VrSgBwhIuTBKBwYxG0ECp1SrpRctG5fPO2/mvWjztv5r1qi3ddchmtWs1WR9+JYjiEGJB323K0do9oPbxxtZyCSA8EQCTAgzt+eJAp1WrpXkZaNy9edt/NetHnbfzXrVK1+sKW/ERRc4QMsZmAsGDuSQB+6E1w8I3GBXGchxIIJBA9zI296nVauGPChlY3Lr5238160edt/NetUm1qb2Sh7ICtO4fIrtPqGIg/ommR7Zu8fAEY5/wDk3jKOGHH8VVvSq/qvIy0Lmh+dt/NetepqkJgMpP7qh6jtC4HKpaDAOEk3MZJQPwxO0GJqQ7JvF/DYjElhImY9Ucdqq3pUxWMV3D2aNy5UUUV7hxBRRRQBRRRQFK702XdyqrILgucsSAIO39gUy02ldL7EZMjqMmZ5OQ4QI9iQf0tX25p0Yyygn8iufJW/gvSvFqbsqSlJqSwbfs647RFJdij6EXBcuF0ChiCDkDwVV4f1Ncol23kqIrgkspLREmSH2mAeYmfYc715K38F6UeSt/BelYdKqXXsyzUbFG7TS6UUKoc5KWM4j0sDsDPGDTu47BZCy3xkD/dW7yVv4L0o8lb+C9KnSamGHEvZc1GxQ9Lo2OlWy/oYW1SQcoIAAYf2Jil7V2+SMrarH3HOQfwnA7+7RHsauvkrfwXpR5K38F6VXuqo/svZM1GxnDdnXTaLeoXs8wviDHLKRvH28AfxTy9ZcFiELLcALKr4srAAbHYEEAcxEc52vfkrfwXpR5K38F6VXuuq/svYzMbFBs6O4i22HquJlKs5MhjJAY8xCxO20bTNI9sJcuWjkAnqBQfcQRvLxtxA2HXfbRPJW/gvSg6O3BXBYPERVjuupji5IwnXUotJGUJduniirA39UyeQX8fkx+qYrorgtqdzcDZFcxjMy3LhBIrX/pNj+JOgo+k2P4k6Ctq3fNfDRymV6wXC1sqgIUyfUByIijV2Ge4nEIoJyDQcuA29onrWqfSbH8SdBR9JsfxJ0FTp87oGQvpbmD2wsozzJcTid25czP8ARpY2LiXCyAuCkEs/MEleX5br+K1j6TY/iToKPpNj+JOgq5CpdAyFdC6pbIyLqwJBcRv93LnJ/wBV0+hZxdzyBcmArjcRC8tjWufSbH8SdBR9JsfxJ0FXIVLoFD0lq6ERygLPaVLihoOxYgoeHF29uI3235Ohu+GqQSGu5PN2SqgyoBPEyF2/B41oraVDxVeleeSt/BelaXuupj2kvZ1x2iKWGBRNLpXS8xGRR1EszychwgR7GD+lrvQLcD3S6BQ7BgcgeCIsEf8A6k1ePJW/gvSjyVv4L0rF7qqP7L2ZZmNjPdVo7uD21UkEsUdbmOJafv57E8pn2FKeSdrstkFW2FRlfc82JETvC/8Az+av3krfwXpR5K38F6Vel1dS9jMxsZzZ0V7C1bZSERzuLgmB9nLcif8AVKr2c8303CPDK7NkcxzI29PpTb8N71oPkrfwXpR5K38F6U6ZV1L3/JMzGxQls3Wuo7KUxnKLpKttACqOPvJApTG55jLAYYY5ZD3mY/1V58lb+C9KPJW/gvSp0qpqXsuZjYpHaIuE28EDYtkfUByIjf8AdSOk+9P/AGH/AGKs3krfwXpXqaVAZCqD+qR3TNNYyXYPao9+wtRRRXunEFFFFAFFFFAQHe/vA2iti7haa2AS7XL4tREQqelsnbeF24canbbyAYIkTB4j9/mont/R+MDbOpa0roUdQtsyDtPqUwY/r8U8016yiKiuMVUKJM7AQN6wdWCeDaMuF2IrSd67Rv3rF6LVy3dFsblgQwUoS2ICliSApO5Biac6PvPpLri3bugsWKcGAyAkpJEZxvjx/FRr9g2y94nV3Dbv3BcuWj4cEgKAFIUMFhVB3JMcRTPsHspiztqrhVfMNeSyLltkkuXUkhAwIO8ZETU51PUvI4JWLqTG5qu6fvhYfUeGhU2/Aa8bxJAAVgJgqAUIMhwSDDe1S+pu2biMjspV1KsJ4giD/qq1qO69m6At7V3biCy1gL/jHobCZIWcpRTlI4cKc6nqXkcErE9Y7ZS6r+Xh7iAHw3ytkzOJOSyFMGGggxSeg7fRtJb1N0C0HA9M5QSYCrAliTsIEn2qK7I7u2NObjW9QQ7oEDhbYKgGeakE+87fiuD3Y050q6a5qblxbbBrbN4cqRPxUAgyZBHOnOp6l5HBKxK63vPp7dkXsiVNxbZhWlWZgsMsSCJkgieopbVdu2VS04YRddUQtkoJLBfjx32BieE1FaHu/p7Vi5ZW9Be6t3MBBDrgVIERAwXYzSuu7M8W2qPrrshw5ZRZEkMrqIKEBQV2A9zM051PUvI4JWJPtPtvT6cgXXxOJaAGMKOLNAOKD5GBSWq7yaS3c8N7qhsQ0QxAVtlckCAhO2RMUz1PZqlvETWXLdxrYt3HAtEuAWKmCsBxk8ECPUZB2hrrO7Wna3cUai5btNp008KbcKiElYLKTl6m3M8aqqwfw0Rxa/BbKKYp2rYAAN5CY4yN+le/VrH8qdRTmQuiD2imX1ax/KnUUfVrH8qdRTmQugPaKb2tdaYEq6kDjBG1e+dt/NetHVgvloqi38C9FIedt/NetHnbfzXrU51PUvJeCVheikPO2/mvWjztv5r1pzqepeRwSsL0Uh5238160edt/NetOdT1LyOCVheikPO2/mvWjztv5r1pzqepeRwSsL0Uh52381613avq32sD+jVVSDeCaI4tfgUooorMgUUUUAUUUUAUUUUAUUUUBUO8epNs3XgHHcgmNgJO8H/qo5O0D4Nx2tkPbDFrcyZC5QDHMRyp33psu7lVWQXBc5YkAQdv7AplptK6X2IyZHUZMzychwgR7Eg/pa+SrKPMnj84v/09SGPCv4PLXaF3PFrSgBwhIuTBKhgYxG24rq5rrhyNu1mqEgnOCxHEIIIPtuVrrQi4LlwugUMQQcgeCqvD+prlEu28lRFcEllJaIkyQ+0wDzEz7Dnq/Tj8f3yZdxLUdqXFPpsztbnJ8YLkgD7Tw50oNfcIWLQzZ2UqXgDEEzljuNvbnXXaaXSihVDnJSxnEelgdgZ4wad3HYLIWW+Mgf7qfpwXYvcj9H2uWRnuW8FFpLohspDZQOA9Xp4b8RSyau7koezCsYkOGK7E+sQI9ti37pPS6NjpVsv6GFtUkHKCAAGH9iYpe1dvkjK2qx9xzkH8JwO/u0R7Gq+HF4IixEbfaLeKbbWwFDYhw8745AEQI2jnzFLXtU+RS0gcqAWLNiBPASFYlo3iPbfeo1uzrptFvUL2eYXxBjllI3j7eAP4p5esuCxCFluAFlV8WVgANjsCCAOYiOc7VqOPYYs7bXNin+M+I8xbLDaOJZt9uG4B4imPaeucI3iWymBXg2QeZgIYE7wNwONOLOjuItth6riZSrOTIYyQGPMQsTttG0zSPbCXLlo5AJ6gUH3EEby8bcQNh132sFHi/v8Afg11seBkXbv3MgHtgAz6lfKNp9Wwg/qR+a4sa1jcKMgUSQGDTJABjgOR/wBGlEu3TxRVgb+qZPIL+PyY/VMV0VwW1O5uBsiuYxmZblwgkV1JL8nnDrVa4o4XAFYktlwEhZIj3PvyPtSutvsgGKBiWAjKOP8AR/J/qmjaJnN03AwyGICvsygHY+25b/6oWxdc2vEBGKnJlcTlwB4e09fxTCIJjsrXALnDeoABRxJJiPbjO/4NSunv3S2Ny0FGJIZXyHECDKqQd54RtxqB7F0dwG4AB6XztlmmfcNA2k5b7xI2MVKJau+I1wIy+hvQ12QzErEASAAAd/zwrmqKOLO/Z8eBHei7RZ3KPbCbsFYPkCViRwEcf9GubnaN3PFbKkFmUE3InESTGBpsnZ1xEtFcmuIwJU3BjvOfLnLR/VP9WLni2yqAqpMnIDiCOH4rFqOPY3dzwa9mCC2kuyByGbEKDwyMEzMgQORou651svca3iUylS/ITuGAPECRtRqrLhy6LkHQI6hsTALEFTwn1tzHLfbdmdDd8NUgkNdyebslVBlQCeJkLt+DxqJRY7khotUzqSUxdSQyTMGAYmPYgzHOkeze0WuEq1vAwSsNkGAYqYMDgY/+hTe5pr1trpsgtnb2LuPvGymI4Qd//UUW+z2tmwbYc4bENcHpUiDy3PA/1V4YjFji7rrkM1q1mqyPvxLEcQgxIO+25WuNZ2lcRoW0GHoEl8d3JAH2nhzpLVaO7g9tVJBLFHW5jiWn7+exPKZ9hTjtG1cKW1Rc8WQklo+1gefEmDRKOK/v+R3PPqFwqpFoZFmBUvAGM75Y7zHtUl3Q17Xbvqt4f4lcQ2Uh8o5DcY7j8ikbzNhIWWj7ZA/3TvugjKLauuLLbxIBngAJmt+yYc6Pb8owq48L/gtdFFFfVHmBRRRQBRRRQBRRRQBRRRQCVzToxllBP5Fc+St/BelRveXt4aVUIQ3HdwoQGPTkoZyYPpUMD/YHOpmsHSg3i0jLidxDyVv4L0o8lb+C9KhdJ3rtG/esXotXLd0WxuWBDBShLYgKWJICk7kGJpzo+8+kuuLdu6CxYpwYDICSkkRnG+PH8VOTT0rwOOVyR8lb+C9KPJW/gvSl6i9L27Ze1dvZKLdtiGb1bAAElgVBBg8KcmnpXgccrj3yVv4L0o8lb+C9KY6bvFpXt3Li3VwtqHdmlQFIJDeoD0kAw3AwYr1O8OmKM+ZARgrBldWDNGK4kBsjIgAbzTk09K8Djlce+St/BelHkrfwXpTG93j0qWvGe6qWw2JZgwxb2cESp/8AaKQ1XerTItp8mK3bhQEI+xAJMiJHLrTk09K8DjlclfJW/gvSg6O3BXBYPERTW92xbDWVBE3j6ZyEiCdvTx24GK81/b2msvhduBWABbYkICSAXIEKpIIBaBtVVKC+EiOTf5FfpNj+JOgo+k2P4k6Cm7d4tKLxsG6PFBVWWG9Jb7QxiBlyk78qlacuFkQZfSbH8SdBR9JsfxJ0FIt2uPNeWCyVteLceYCAtigPuWhz+MfzXmj7waa7l4dyYXP7WGS/JJHqX8rIpy4WQHlrQ2lBCooB4wBvXvkrfwXpUbou9OjuqzWryuqqWLANEAwYMbwYBA4TXb949KLRvNcxtqwRi6spVjEKwIkEyvEcx70dKD+UiqTXwP8AyVv4L0o8lb+C9KZHvBphbFzMwWwC4tkWAkrhGeUAmI4b0nb70aRkV0uh1YsFwV2LYxlCgSQsiTECpyaeleC8crkj5K38F6UeSt/BelR97t62LmlCw9rU5BLqtIyC5qP0yh95/wCMc6l6cmnpXgccriHkrfwXpR5K38F6UvRTk09K8DjlcQ8lb+C9KPJW/gvSl6KcmnpXgccriHkrfwXpXdqwq/aoH6FKUVVTgnikiOTf5CiiisyBRRRQBRRRQBRRRQBRRRQFb73d3NPrBFy9dsvGOdq5i2OQbHeREgHhyHtU4NZb+a9arHePUm2brwDjuQTGwEneD/1UcnaB8G47WyHthi1uZMhcoBjmI5V4tTedSM2lFYJ4HZHZ4tJtks/YNsveJ1dw279wXLlo+HBICgBSFDBYVQdyTHEUz7B7KYs7aq4VXzDXksi5bZJLl1JIQMCDvGRE0ytdoXc8WtKAHCEi5MEqGBjEbbiurmuuHI27WaoSCc4LEcQggg+25WsOqVdK8ly0bl4bWW4PrUfmRtUBZ7FQJqUOtvMNQGzJ8HYsoUssWxviI3kVA6jtS4p9Nmdrc5PjBckAfaeHOlBr7hCxaGbOylS8AYgmcsdxt7c6dUraV5GWhcmj2HZi6PNXP8thLDH/ABbBMoIBSMvW8yCDPCmdvufoxYaybpg3FuLGKhGVcRggGIBEyOcmo7R9rlkZ7lvBRaS6IbKQ2UDgPV6eG/EUsmru5KHswrGJDhiuxPrECPbYt+6PelVfVeRlo3JCx3ZsJYNlNSyZXlvMyC0JZcYEFSMfQv5241La2wty3bXzBFy2wZbvomQCNxGJkEiIFVa32i3im21sBQ2IcPO+OQBECNo58xS17VPkUtIHKgFizYgTwEhWJaN4j233p1WrpQy0bkxrOzRc8KddeBtHKQLPqb1CWm2eTRAgbCjtLsi3c8VvNOiXUVL4Hh+sAY8SsqSuxI/qDvUI2ubFP8Z8R5i2WG0cSzb7cNwDxFMe09c4RvEtlMCvBsg8zAQwJ3gbgcasd6VG+8V5MKlCMY4pk/qey9MxcjWOoe5auBQbUIbWOIWUJg4rMyduIqw/VrH8qdRWW279zIB7YAM+pXyjafVsIP6kfmuLGtY3CjIFEkBg0yQAY4Dkf9GtvUKmlHKXrUafTtqnveNa8O9p/BvITu0E4FT+nuA/sV5o9HZRlZtaztbtm3aJ8MeGDEnZYZvSu522G3GaJd1zh8VtAjIqCXiYE8MTtXVzWtgjrbkvAxLRE/0Z59KvUKmlAvOj7Jsro30/nLjW4ChybYKbzEqqyDzB4iRTDQd3tJZtXLdvWMq3LyXzj4QCumEYDCApwSQZ4fmqu+rJtoyrJcgYkxB3mTB4QaS0mtZiAyBQQxBDT9rAGdh71c/PD9qPT2XYoVYKUpMuOu0ttM7tjUF7xvG6svaULkoRlEpBTEDYyduNMbHdvTPZseY1K+Pb8SXlWB8R82DCAGMxuAu8wADFVxNXcIVha9DEQcvVB/5FYiI34z+K5fW3MoW0CMmAJeJge2Jpn6mlG/plLU/BeF7P06nRouoTwdKzPBIyd8SqTEDEZOSI44+1WX6jZxy8RMZiZHH2rJhqyQuCSzIHIYwFB4SYJniOHI16dW62mdkgrJKluQncGPbhtTPz0o07RsEKdNzjJ9jVfq1j+VOoo+rWP5U6isw0t8uplcWBgrMwePGPYjrSWh1pckMmJiR6pDAEqY2HAx1FY9QqaUeWap9Wsfyp1FLtqkHFl61kba4i7gUGO3rDc2mARH49+Y96sFrVtCpbQOwQM2TYgAkgbwxkwdo5bxtWM95VIr9qNtKmpvBl787b+a9aPO2/mvWqLf19xbPieF6pjwy4E74iDBBkxH7rs68+CbmHqBgpPPLGJjhPOK19Vq6UdGWjcu/nbfzXrR5238161Q9L2jcZ8WtBRmUkXMoIE8MRtXp19wgvbs5JMD1wx3iVXGI/bA/inVKuleRlo3L35238160edt/NetUTtLtFrTD/ABhlxLM2cFVX7jjjvAIPHelu0tU1tQUQOSwWMseJAEbHmf8As06rV7fpXcZaNy6+dt/NetHnbfzXrVJ8+PC8Qg+2I3ORbEKOU5bUWtRdyh7QAIJyV8gI5GVEE/iR+anVaulDKxuXbztv5r1o87b+a9az232vdJE2AARaJ/ySQLrlBthxEEkUpe7TuB8VsgjIqCbkTAkmMTtWXU62leRloXNAt6hGMBgT+6Kq3Yt7M23grkJj2lTtRXXs23OrFuS/OBpqUVF9mId6bLu5VVkFwXOWJAEHb+wKZabSul9iMmR1GTM8nIcIEexIP6Wr7c06MZZQT+RXPkrfwXpXNU3ZUlKTUlg2/ZsjtEUl2KPoRcFy4XQKGIIOQPBVXh/U1yiXbeSoiuCSyktESZIfaYB5iZ9hzvXkrfwXpR5K38F6Vh0qpdezLNRsUbtNLpRQqhzkpYziPSwOwM8YNO7jsFkLLfGQP91bvJW/gvSjyVv4L0qdJqYYcS9lzUbFD0ujY6VbL+hhbVJByggABh/YmKXtXb5Iytqsfcc5B/CcDv7tEexq6+St/BelHkrfwXpVe6qj+y9kzUbGcN2ddNot6hezzC+IMcspG8fbwB/FPL1lwWIQstwAsqviysABsdgQQBzERzna9+St/BelHkrfwXpVe66r+y9jMxsUGzo7iLbYeq4mUqzkyGMkBjzELE7bRtM0j2wly5aOQCeoFB9xBG8vG3EDYdd9tE8lb+C9KDo7cFcFg8RFWO66mOLkjCddSi0kZQl26eKKsDf1TJ5Bfx+TH6piuiuC2p3NwNkVzGMzLcuEEitf+k2P4k6Cj6TY/iToK2rd818NHKZXrBcLWyqAhTJ9QHIiKNXYZ7icQignINBy4Db2ietap9JsfxJ0FH0mx/EnQVOnzugZTpLToLgxJXIlJYEmdzPtvPWjQ22wKuuPHgZmST//AGtZXs6yFKi2kHiIG9cfSNP/ABJ0FZdPndHp7Lt0aUFFp/8ATIDprhFtSCChUZq5AIBH/HjJA4f7pzqc/EQqkqpMnIDiI4Vq30jT/wASdBR9I0/8SdBVyE7o39Tp2foynUWmDFlGQZQrCYOxYgqff1N7cvam40lzALBINzJv8klRMqATz2G34Na99I0/8SdBXY7Os44+GmMzEDj70WwTujTtO3Qq03FJ9/8AeJkNyxdRrhtDLJNi7j7hsDw4Qd/0KE0TJ4RQMcdiGcbLEHlueHStb+k2P4k6Cj6TY/iToKxyFS6PLMhbQuyXC2SuzZABxEiMTw5QvSrFp7NwKHwnxLah1V4KkZbqdgQco4iIHGavn0mx/EnQUu2lQ8VXpWM93VJL9yNtKooPFmdLobuNpGnEOXY+JJXc4gEiTE/6p1oNM9u5d2JttDBmaTlENtyEBP7B96vXkrfwXpR5K38F6Vre66r+y9nRmY2KN2YtwG54iBcnLCGB4xtt+qaX9Fd8PwlB22S4twqACeLAbyBy3B9xO2ieSt/BelHkrfwXpRbrqJ48S9jMxsUJtE73rjPkq4hExfivEyI2JJP9Bab2dJeIsI6lVtzLLcE7AqnLf08a0XyVv4L0o8lb+C9KdLq6l7GZjYz5NBcHiKOHiLcts7TLAgkNAkKSJniMj7ClbFm4bwuFWQAHIG5kCTEQo2gb7mP1V88lb+C9KPJW/gvSnS6upexmY2KNZW55h2KAIyIobIf8TcMx+cx0NGuW4blsogZVJJOQHEERHQ1efJW/gvSjyVv4L0qdKqY44r2M1GxXdB/5F/v/AKNFWS3p0UyFAP6ors2bYXShg3+TVUrcTxS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2" descr="data:image/jpeg;base64,/9j/4AAQSkZJRgABAQAAAQABAAD/2wCEAAkGBxITEhUUEhQTFhUXGB8bGBcXGBofIRsiJBscHR8fGh4gISkhJBwqHx4YIjIiJiorLy46HyAzODMsOCgtLysBCgoKDg0OGxAQGzckHyYtNS40LDQ3Nyw0LCwsLiwsNS80LiwwNCwvLCwsLDQsLCwsLzQ0LCwsLCwsNCwsLCwsLP/AABEIAJABJwMBIgACEQEDEQH/xAAbAAABBQEBAAAAAAAAAAAAAAAAAwQFBgcCAf/EADYQAAIBAwIDBwQCAgIDAAMBAAECEQADEgQhMUGRBQYTFCJRUhUyYXFTgSOhQrEzcpJigsEH/8QAGgEBAQADAQEAAAAAAAAAAAAAAAECAwQFBv/EAC4RAAIBAgMIAgEEAwEAAAAAAAABAgNRERRSBAUSExUhkaExQkEiMnHwwdHxsf/aAAwDAQACEQMRAD8A0XtnvJrbWrt6a3orVzxQ7WnOqwyCBMsl8JsTLiBJmn/ave7R6a54N65F3EN4aqzMR+ABvz4VG9t9k9ovrbWosnR42FuLbW4bssLgtznAiQU2j3p7d7L1X1DzKmx4Y0xtBSXyyyznhGOQA/VAPdT3i0qWF1LXk8F4wcb5k8AoG5J9hvUP3b75Jqb2tBa0LGmW2wuepSA4uZC6HAxZcOH5plou6mst6fS+vTHUaW47qIc23DhgQf8AkrerZgDHDmaS1Hc7Wak67zNzTINZZtp/hDk2zbyx4xkPUZ4cBwoCydkd69HqX8OzdliMlBVlzX5JkBkvDcTSVntXUDtA6a4tnwmtNctshbKAyrDztz5VXuxu5urXVWLt9kK2GLb6rV3iSUZZVbjYrx/NSOp7L7TOtGpXyOKo1pVJvSULhpMCMoA/FAXCo/tntuxpVVr7hcjCLBLMeMKokk/oVIVUu+3da5qrli/ZuFblgOMfEu2w6vjIztEMpBUe4PMcIAlLXenSNp31AujwrZi4YModpDrEqRI4ijQ96dHeu27Vu8GuXLYuooB3Q8G4cKgO7/dnW6ZNU6NY8xfCBfEu6i6FxDD1vcJY/dsAANuiPcnubq+z7nouac2rqL4+zZeIAZa16QAm49B2G8RQFh0ve/R3Losrd9RYopKOFZhMqrEYltjsDOxpDW9++z7VxrT34uI2LKFckNyXYfceQ5wYqqDuN2jnauNesvctXVuG5cvalvGIPNCcLY/CggcoqX1fdnXNq3vq2lxOptXVBNyYRGQhtokqxO3OgJfVd9tBbFotfX/MmdqAxzB4YQNz+BvTvS9sLqrD3NC9p2BKjPIBWEStwAZAj2ieFZxqbF/Q3eydP4lgXtPavLkbd1rZDG0qAkCQzQ244Qfert2b2PrLI1N/PTPqtQykiHW0oUYgCJYmJ9RidthFAPu6naz6nTLduhFfJ1YITj6XZZE7xtO9I6Hvlob1xbdu+pLmEMMFuHmLbkYsdjwJph3e7v6tNNe0mqbT+FcW4A1kvkDcZifuEbBjH6qv6L//AD/WKbFt7iNbs3LbZtqdY2QRgwiyXwVtuEkDlQFw7W74aLTOyXrsFYLwrMEnhmQCFn81N2boZQymVYAg+4O4NULvH3Q1l6/ee15dRd2W4t2/bZRiF/yonouxvs2x4Har3pbZVFVjkQoBaIkgQTHKfagFaKKKAKKKKAKKKKAKKKKAKKKKAKKKKAKKKKAKKKKAKKKKAKKKKAKKY6jtewjm27gOEzKkH7ffh+DSNnty09y0ltlbxULqfUJWJBX0wQf2IoCUoqLbtRxrF07WwEe27pcDyTgbYYFMdv8AyLByM7001nem0uos2Ehzcum2xlgFIRmMHEqzCIKyCJ/qgJ+ikE1tosVW4hYTKhgTtx2G9Q/Z/e/S3bVy7mUS1nmWVhAVipaY4bT7gcY3oCfoqI1XefR28vEvKuKK7EhoVW+1mMQAfz+a7TvDpijP4kBWCsCrBgW+0YEZS0iBG/KgJSim2g11u8uVtpAMHYggjiGBgg/giuO0e0rVgKbhIyMKArMSYkwqgkwN+FAPKKibveXSKqP4oKuniKVDN6PmcQYT/wDIwKO0e8uksGLt5VhQ5O5CqZxZiAQoMGCYnlQEtRUYO8Gm/lA/yLb3DD1sAVUyNiQRE+4roduafxfCz9eWPBsconDKMc43xmaAkaKiuz+8WlvthauBj6uTAEqYYAkAEqeI4jnXOl7zaS4YW8v2FwSCAyLGTqxADIJHqBIoCXoph2d2xZvki00kAEqVZTBmGAYAlTBgjY0/oAooooAooooAooooAooooAooooAooooAooooAooooAooooAooooCs97+6+l1rJ49x0ZEdVwYKfUVIbh9ylQV5CTsaV1vZqPctOmruWhaEIiC1iPTifuQnh+aY949SbZuvAOO5BMbASd4P/VRydoHwbjtbIe2GLW5kyFygGOYjlXi1N51IzaUVgngdkdni0m2WDU6BX1KajzdwG2GVUHhY4sULKZTKD4a7zPGKbt2JbzUrq7iol43ltjw4yJYsCSpJU5NtxE8eFQlrtC7ni1pQA4QkXJglQwMYjbcV1c11w5G3azVCQTnBYjiEEEH23K1h1SrpXkuWjct9mzpEc3ESwrmZdVUMZ4yQJ3qNs6QWPENu8bqkuw07G2qkuxZsmxJiSY9vzVd1HalxT6bM7W5yfGC5IA+08OdKDX3CFi0M2dlKl4AxBM5Y7jb2506pW0ryMtC55pux7qdnXrIVBfu3OHjg42w48NVuFeCIAoBH551J3+7OnvIxv3ne85tsbjMhKlA2K+lQpUZ3OW+RqK0fa5ZGe5bwUWkuiGykNlA4D1enhvxFLJq7uSh7MKxiQ4YrsT6xAj22Lfuj3pVX1XkZaNyw92+zrGkR1S4Dm+bGFG+KrsByhRxmuO8vZVjWC2HugBCSAVRgSREkMDuN4II41XrfaLeKbbWwFDYhw8745AEQI2jnzFLXtU+RS0gcqAWLNiBPASFYlo3iPbfenVaulDLRuONb3Q0j+GfHfJLS2SzEOWVSSC0j7xLb/nhSHenu2Do7yaS+ylrK2mXO2qtC4KXLIY22OMTSba5sU/xnxHmLZYbRxLNvtw3APEUx7T1zhG8S2UwK8GyDzMBDAneBuBxrKO9KjfeK8mFShGMcUye12hs328Q6trOTWrj20NsjO3BX1Mp22EjnHKmy92tAL/jLeUDxvGx9J9eWexInHLeP91WLd+5kA9sAGfUr5RtPq2EH9SPzXFjWsbhRkCiSAwaZIAMcByP+jWzqFTSjlLppuy9MvhzrHdUa8SrG1D+LOQaEBgSYgjjvNefS9M1o2b2rN2z4TWQh8MEKQBuwUMSABBkcNwapV3XOHxW0CMioJeJgTwxO1dXNa2COtuS8DEtET/Rnn0q9QqaUC693ey9JpbjXF1CsxXDfAbSDvA3M8/9VYPq1j+VOorL/Nf4vEAH2yQxiI4yYPDfpXmg1JuKclwYcVmYkAjeByIqdRqaUDUfq1j+VOoo+rWP5U6isq0mtZnKsgXiAQ0glYnkPf8A0aL2uK3MCgx2lg3DI4rIjmZHHlV6hU+OFA1xtUg4svWvPO2/mvWqLb1TAIltQ745HJsQBMCTBO8GAAeBrq7rnWy9xreJTKVL8hO4YA8QJG1aXvWpj2ivJ2R2aLWOJePO2/mvWjztv5r1qjL2gfBuXGtkPbDZW5ncLlAMcxG8c64s9oXS5VrSgBwhIuTBKBwYxG0ECp1SrpRctG5fPO2/mvWjztv5r1qi3ddchmtWs1WR9+JYjiEGJB323K0do9oPbxxtZyCSA8EQCTAgzt+eJAp1WrpXkZaNy9edt/NetHnbfzXrVK1+sKW/ERRc4QMsZmAsGDuSQB+6E1w8I3GBXGchxIIJBA9zI296nVauGPChlY3Lr5238160edt/NetUm1qb2Sh7ICtO4fIrtPqGIg/ommR7Zu8fAEY5/wDk3jKOGHH8VVvSq/qvIy0Lmh+dt/NetepqkJgMpP7qh6jtC4HKpaDAOEk3MZJQPwxO0GJqQ7JvF/DYjElhImY9Ucdqq3pUxWMV3D2aNy5UUUV7hxBRRRQBRRRQFK702XdyqrILgucsSAIO39gUy02ldL7EZMjqMmZ5OQ4QI9iQf0tX25p0Yyygn8iufJW/gvSvFqbsqSlJqSwbfs647RFJdij6EXBcuF0ChiCDkDwVV4f1Ncol23kqIrgkspLREmSH2mAeYmfYc715K38F6UeSt/BelYdKqXXsyzUbFG7TS6UUKoc5KWM4j0sDsDPGDTu47BZCy3xkD/dW7yVv4L0o8lb+C9KnSamGHEvZc1GxQ9Lo2OlWy/oYW1SQcoIAAYf2Jil7V2+SMrarH3HOQfwnA7+7RHsauvkrfwXpR5K38F6VXuqo/svZM1GxnDdnXTaLeoXs8wviDHLKRvH28AfxTy9ZcFiELLcALKr4srAAbHYEEAcxEc52vfkrfwXpR5K38F6VXuuq/svYzMbFBs6O4i22HquJlKs5MhjJAY8xCxO20bTNI9sJcuWjkAnqBQfcQRvLxtxA2HXfbRPJW/gvSg6O3BXBYPERVjuupji5IwnXUotJGUJduniirA39UyeQX8fkx+qYrorgtqdzcDZFcxjMy3LhBIrX/pNj+JOgo+k2P4k6Ctq3fNfDRymV6wXC1sqgIUyfUByIijV2Ge4nEIoJyDQcuA29onrWqfSbH8SdBR9JsfxJ0FTp87oGQvpbmD2wsozzJcTid25czP8ARpY2LiXCyAuCkEs/MEleX5br+K1j6TY/iToKPpNj+JOgq5CpdAyFdC6pbIyLqwJBcRv93LnJ/wBV0+hZxdzyBcmArjcRC8tjWufSbH8SdBR9JsfxJ0FXIVLoFD0lq6ERygLPaVLihoOxYgoeHF29uI3235Ohu+GqQSGu5PN2SqgyoBPEyF2/B41oraVDxVeleeSt/BelaXuupj2kvZ1x2iKWGBRNLpXS8xGRR1EszychwgR7GD+lrvQLcD3S6BQ7BgcgeCIsEf8A6k1ePJW/gvSjyVv4L0rF7qqP7L2ZZmNjPdVo7uD21UkEsUdbmOJafv57E8pn2FKeSdrstkFW2FRlfc82JETvC/8Az+av3krfwXpR5K38F6Vel1dS9jMxsZzZ0V7C1bZSERzuLgmB9nLcif8AVKr2c8303CPDK7NkcxzI29PpTb8N71oPkrfwXpR5K38F6U6ZV1L3/JMzGxQls3Wuo7KUxnKLpKttACqOPvJApTG55jLAYYY5ZD3mY/1V58lb+C9KPJW/gvSp0qpqXsuZjYpHaIuE28EDYtkfUByIjf8AdSOk+9P/AGH/AGKs3krfwXpXqaVAZCqD+qR3TNNYyXYPao9+wtRRRXunEFFFFAFFFFAQHe/vA2iti7haa2AS7XL4tREQqelsnbeF24canbbyAYIkTB4j9/mont/R+MDbOpa0roUdQtsyDtPqUwY/r8U8016yiKiuMVUKJM7AQN6wdWCeDaMuF2IrSd67Rv3rF6LVy3dFsblgQwUoS2ICliSApO5Biac6PvPpLri3bugsWKcGAyAkpJEZxvjx/FRr9g2y94nV3Dbv3BcuWj4cEgKAFIUMFhVB3JMcRTPsHspiztqrhVfMNeSyLltkkuXUkhAwIO8ZETU51PUvI4JWLqTG5qu6fvhYfUeGhU2/Aa8bxJAAVgJgqAUIMhwSDDe1S+pu2biMjspV1KsJ4giD/qq1qO69m6At7V3biCy1gL/jHobCZIWcpRTlI4cKc6nqXkcErE9Y7ZS6r+Xh7iAHw3ytkzOJOSyFMGGggxSeg7fRtJb1N0C0HA9M5QSYCrAliTsIEn2qK7I7u2NObjW9QQ7oEDhbYKgGeakE+87fiuD3Y050q6a5qblxbbBrbN4cqRPxUAgyZBHOnOp6l5HBKxK63vPp7dkXsiVNxbZhWlWZgsMsSCJkgieopbVdu2VS04YRddUQtkoJLBfjx32BieE1FaHu/p7Vi5ZW9Be6t3MBBDrgVIERAwXYzSuu7M8W2qPrrshw5ZRZEkMrqIKEBQV2A9zM051PUvI4JWJPtPtvT6cgXXxOJaAGMKOLNAOKD5GBSWq7yaS3c8N7qhsQ0QxAVtlckCAhO2RMUz1PZqlvETWXLdxrYt3HAtEuAWKmCsBxk8ECPUZB2hrrO7Wna3cUai5btNp008KbcKiElYLKTl6m3M8aqqwfw0Rxa/BbKKYp2rYAAN5CY4yN+le/VrH8qdRTmQuiD2imX1ax/KnUUfVrH8qdRTmQugPaKb2tdaYEq6kDjBG1e+dt/NetHVgvloqi38C9FIedt/NetHnbfzXrU51PUvJeCVheikPO2/mvWjztv5r1pzqepeRwSsL0Uh5238160edt/NetOdT1LyOCVheikPO2/mvWjztv5r1pzqepeRwSsL0Uh52381613avq32sD+jVVSDeCaI4tfgUooorMgUUUUAUUUUAUUUUAUUUUBUO8epNs3XgHHcgmNgJO8H/qo5O0D4Nx2tkPbDFrcyZC5QDHMRyp33psu7lVWQXBc5YkAQdv7AplptK6X2IyZHUZMzychwgR7Eg/pa+SrKPMnj84v/09SGPCv4PLXaF3PFrSgBwhIuTBKhgYxG24rq5rrhyNu1mqEgnOCxHEIIIPtuVrrQi4LlwugUMQQcgeCqvD+prlEu28lRFcEllJaIkyQ+0wDzEz7Dnq/Tj8f3yZdxLUdqXFPpsztbnJ8YLkgD7Tw50oNfcIWLQzZ2UqXgDEEzljuNvbnXXaaXSihVDnJSxnEelgdgZ4wad3HYLIWW+Mgf7qfpwXYvcj9H2uWRnuW8FFpLohspDZQOA9Xp4b8RSyau7koezCsYkOGK7E+sQI9ti37pPS6NjpVsv6GFtUkHKCAAGH9iYpe1dvkjK2qx9xzkH8JwO/u0R7Gq+HF4IixEbfaLeKbbWwFDYhw8745AEQI2jnzFLXtU+RS0gcqAWLNiBPASFYlo3iPbfeo1uzrptFvUL2eYXxBjllI3j7eAP4p5esuCxCFluAFlV8WVgANjsCCAOYiOc7VqOPYYs7bXNin+M+I8xbLDaOJZt9uG4B4imPaeucI3iWymBXg2QeZgIYE7wNwONOLOjuItth6riZSrOTIYyQGPMQsTttG0zSPbCXLlo5AJ6gUH3EEby8bcQNh132sFHi/v8Afg11seBkXbv3MgHtgAz6lfKNp9Wwg/qR+a4sa1jcKMgUSQGDTJABjgOR/wBGlEu3TxRVgb+qZPIL+PyY/VMV0VwW1O5uBsiuYxmZblwgkV1JL8nnDrVa4o4XAFYktlwEhZIj3PvyPtSutvsgGKBiWAjKOP8AR/J/qmjaJnN03AwyGICvsygHY+25b/6oWxdc2vEBGKnJlcTlwB4e09fxTCIJjsrXALnDeoABRxJJiPbjO/4NSunv3S2Ny0FGJIZXyHECDKqQd54RtxqB7F0dwG4AB6XztlmmfcNA2k5b7xI2MVKJau+I1wIy+hvQ12QzErEASAAAd/zwrmqKOLO/Z8eBHei7RZ3KPbCbsFYPkCViRwEcf9GubnaN3PFbKkFmUE3InESTGBpsnZ1xEtFcmuIwJU3BjvOfLnLR/VP9WLni2yqAqpMnIDiCOH4rFqOPY3dzwa9mCC2kuyByGbEKDwyMEzMgQORou651svca3iUylS/ITuGAPECRtRqrLhy6LkHQI6hsTALEFTwn1tzHLfbdmdDd8NUgkNdyebslVBlQCeJkLt+DxqJRY7khotUzqSUxdSQyTMGAYmPYgzHOkeze0WuEq1vAwSsNkGAYqYMDgY/+hTe5pr1trpsgtnb2LuPvGymI4Qd//UUW+z2tmwbYc4bENcHpUiDy3PA/1V4YjFji7rrkM1q1mqyPvxLEcQgxIO+25WuNZ2lcRoW0GHoEl8d3JAH2nhzpLVaO7g9tVJBLFHW5jiWn7+exPKZ9hTjtG1cKW1Rc8WQklo+1gefEmDRKOK/v+R3PPqFwqpFoZFmBUvAGM75Y7zHtUl3Q17Xbvqt4f4lcQ2Uh8o5DcY7j8ikbzNhIWWj7ZA/3TvugjKLauuLLbxIBngAJmt+yYc6Pb8owq48L/gtdFFFfVHmBRRRQBRRRQBRRRQBRRRQCVzToxllBP5Fc+St/BelRveXt4aVUIQ3HdwoQGPTkoZyYPpUMD/YHOpmsHSg3i0jLidxDyVv4L0o8lb+C9KhdJ3rtG/esXotXLd0WxuWBDBShLYgKWJICk7kGJpzo+8+kuuLdu6CxYpwYDICSkkRnG+PH8VOTT0rwOOVyR8lb+C9KPJW/gvSl6i9L27Ze1dvZKLdtiGb1bAAElgVBBg8KcmnpXgccrj3yVv4L0o8lb+C9KY6bvFpXt3Li3VwtqHdmlQFIJDeoD0kAw3AwYr1O8OmKM+ZARgrBldWDNGK4kBsjIgAbzTk09K8Djlce+St/BelHkrfwXpTG93j0qWvGe6qWw2JZgwxb2cESp/8AaKQ1XerTItp8mK3bhQEI+xAJMiJHLrTk09K8DjlclfJW/gvSg6O3BXBYPERTW92xbDWVBE3j6ZyEiCdvTx24GK81/b2msvhduBWABbYkICSAXIEKpIIBaBtVVKC+EiOTf5FfpNj+JOgo+k2P4k6Cm7d4tKLxsG6PFBVWWG9Jb7QxiBlyk78qlacuFkQZfSbH8SdBR9JsfxJ0FIt2uPNeWCyVteLceYCAtigPuWhz+MfzXmj7waa7l4dyYXP7WGS/JJHqX8rIpy4WQHlrQ2lBCooB4wBvXvkrfwXpUbou9OjuqzWryuqqWLANEAwYMbwYBA4TXb949KLRvNcxtqwRi6spVjEKwIkEyvEcx70dKD+UiqTXwP8AyVv4L0o8lb+C9KZHvBphbFzMwWwC4tkWAkrhGeUAmI4b0nb70aRkV0uh1YsFwV2LYxlCgSQsiTECpyaeleC8crkj5K38F6UeSt/BelR97t62LmlCw9rU5BLqtIyC5qP0yh95/wCMc6l6cmnpXgccriHkrfwXpR5K38F6UvRTk09K8DjlcQ8lb+C9KPJW/gvSl6KcmnpXgccriHkrfwXpXdqwq/aoH6FKUVVTgnikiOTf5CiiisyBRRRQBRRRQBRRRQBRRRQFb73d3NPrBFy9dsvGOdq5i2OQbHeREgHhyHtU4NZb+a9arHePUm2brwDjuQTGwEneD/1UcnaB8G47WyHthi1uZMhcoBjmI5V4tTedSM2lFYJ4HZHZ4tJtks/YNsveJ1dw279wXLlo+HBICgBSFDBYVQdyTHEUz7B7KYs7aq4VXzDXksi5bZJLl1JIQMCDvGRE0ytdoXc8WtKAHCEi5MEqGBjEbbiurmuuHI27WaoSCc4LEcQggg+25WsOqVdK8ly0bl4bWW4PrUfmRtUBZ7FQJqUOtvMNQGzJ8HYsoUssWxviI3kVA6jtS4p9Nmdrc5PjBckAfaeHOlBr7hCxaGbOylS8AYgmcsdxt7c6dUraV5GWhcmj2HZi6PNXP8thLDH/ABbBMoIBSMvW8yCDPCmdvufoxYaybpg3FuLGKhGVcRggGIBEyOcmo7R9rlkZ7lvBRaS6IbKQ2UDgPV6eG/EUsmru5KHswrGJDhiuxPrECPbYt+6PelVfVeRlo3JCx3ZsJYNlNSyZXlvMyC0JZcYEFSMfQv5241La2wty3bXzBFy2wZbvomQCNxGJkEiIFVa32i3im21sBQ2IcPO+OQBECNo58xS17VPkUtIHKgFizYgTwEhWJaN4j233p1WrpQy0bkxrOzRc8KddeBtHKQLPqb1CWm2eTRAgbCjtLsi3c8VvNOiXUVL4Hh+sAY8SsqSuxI/qDvUI2ubFP8Z8R5i2WG0cSzb7cNwDxFMe09c4RvEtlMCvBsg8zAQwJ3gbgcasd6VG+8V5MKlCMY4pk/qey9MxcjWOoe5auBQbUIbWOIWUJg4rMyduIqw/VrH8qdRWW279zIB7YAM+pXyjafVsIP6kfmuLGtY3CjIFEkBg0yQAY4Dkf9GtvUKmlHKXrUafTtqnveNa8O9p/BvITu0E4FT+nuA/sV5o9HZRlZtaztbtm3aJ8MeGDEnZYZvSu522G3GaJd1zh8VtAjIqCXiYE8MTtXVzWtgjrbkvAxLRE/0Z59KvUKmlAvOj7Jsro30/nLjW4ChybYKbzEqqyDzB4iRTDQd3tJZtXLdvWMq3LyXzj4QCumEYDCApwSQZ4fmqu+rJtoyrJcgYkxB3mTB4QaS0mtZiAyBQQxBDT9rAGdh71c/PD9qPT2XYoVYKUpMuOu0ttM7tjUF7xvG6svaULkoRlEpBTEDYyduNMbHdvTPZseY1K+Pb8SXlWB8R82DCAGMxuAu8wADFVxNXcIVha9DEQcvVB/5FYiI34z+K5fW3MoW0CMmAJeJge2Jpn6mlG/plLU/BeF7P06nRouoTwdKzPBIyd8SqTEDEZOSI44+1WX6jZxy8RMZiZHH2rJhqyQuCSzIHIYwFB4SYJniOHI16dW62mdkgrJKluQncGPbhtTPz0o07RsEKdNzjJ9jVfq1j+VOoo+rWP5U6isw0t8uplcWBgrMwePGPYjrSWh1pckMmJiR6pDAEqY2HAx1FY9QqaUeWap9Wsfyp1FLtqkHFl61kba4i7gUGO3rDc2mARH49+Y96sFrVtCpbQOwQM2TYgAkgbwxkwdo5bxtWM95VIr9qNtKmpvBl787b+a9aPO2/mvWqLf19xbPieF6pjwy4E74iDBBkxH7rs68+CbmHqBgpPPLGJjhPOK19Vq6UdGWjcu/nbfzXrR5238161Q9L2jcZ8WtBRmUkXMoIE8MRtXp19wgvbs5JMD1wx3iVXGI/bA/inVKuleRlo3L35238160edt/NetUTtLtFrTD/ABhlxLM2cFVX7jjjvAIPHelu0tU1tQUQOSwWMseJAEbHmf8As06rV7fpXcZaNy6+dt/NetHnbfzXrVJ8+PC8Qg+2I3ORbEKOU5bUWtRdyh7QAIJyV8gI5GVEE/iR+anVaulDKxuXbztv5r1o87b+a9az232vdJE2AARaJ/ySQLrlBthxEEkUpe7TuB8VsgjIqCbkTAkmMTtWXU62leRloXNAt6hGMBgT+6Kq3Yt7M23grkJj2lTtRXXs23OrFuS/OBpqUVF9mId6bLu5VVkFwXOWJAEHb+wKZabSul9iMmR1GTM8nIcIEexIP6Wr7c06MZZQT+RXPkrfwXpXNU3ZUlKTUlg2/ZsjtEUl2KPoRcFy4XQKGIIOQPBVXh/U1yiXbeSoiuCSyktESZIfaYB5iZ9hzvXkrfwXpR5K38F6Vh0qpdezLNRsUbtNLpRQqhzkpYziPSwOwM8YNO7jsFkLLfGQP91bvJW/gvSjyVv4L0qdJqYYcS9lzUbFD0ujY6VbL+hhbVJByggABh/YmKXtXb5Iytqsfcc5B/CcDv7tEexq6+St/BelHkrfwXpVe6qj+y9kzUbGcN2ddNot6hezzC+IMcspG8fbwB/FPL1lwWIQstwAsqviysABsdgQQBzERzna9+St/BelHkrfwXpVe66r+y9jMxsUGzo7iLbYeq4mUqzkyGMkBjzELE7bRtM0j2wly5aOQCeoFB9xBG8vG3EDYdd9tE8lb+C9KDo7cFcFg8RFWO66mOLkjCddSi0kZQl26eKKsDf1TJ5Bfx+TH6piuiuC2p3NwNkVzGMzLcuEEitf+k2P4k6Cj6TY/iToK2rd818NHKZXrBcLWyqAhTJ9QHIiKNXYZ7icQignINBy4Db2ietap9JsfxJ0FH0mx/EnQVOnzugZTpLToLgxJXIlJYEmdzPtvPWjQ22wKuuPHgZmST//AGtZXs6yFKi2kHiIG9cfSNP/ABJ0FZdPndHp7Lt0aUFFp/8ATIDprhFtSCChUZq5AIBH/HjJA4f7pzqc/EQqkqpMnIDiI4Vq30jT/wASdBR9I0/8SdBVyE7o39Tp2foynUWmDFlGQZQrCYOxYgqff1N7cvam40lzALBINzJv8klRMqATz2G34Na99I0/8SdBXY7Os44+GmMzEDj70WwTujTtO3Qq03FJ9/8AeJkNyxdRrhtDLJNi7j7hsDw4Qd/0KE0TJ4RQMcdiGcbLEHlueHStb+k2P4k6Cj6TY/iToKxyFS6PLMhbQuyXC2SuzZABxEiMTw5QvSrFp7NwKHwnxLah1V4KkZbqdgQco4iIHGavn0mx/EnQUu2lQ8VXpWM93VJL9yNtKooPFmdLobuNpGnEOXY+JJXc4gEiTE/6p1oNM9u5d2JttDBmaTlENtyEBP7B96vXkrfwXpR5K38F6Vre66r+y9nRmY2KN2YtwG54iBcnLCGB4xtt+qaX9Fd8PwlB22S4twqACeLAbyBy3B9xO2ieSt/BelHkrfwXpRbrqJ48S9jMxsUJtE73rjPkq4hExfivEyI2JJP9Bab2dJeIsI6lVtzLLcE7AqnLf08a0XyVv4L0o8lb+C9KdLq6l7GZjYz5NBcHiKOHiLcts7TLAgkNAkKSJniMj7ClbFm4bwuFWQAHIG5kCTEQo2gb7mP1V88lb+C9KPJW/gvSnS6upexmY2KNZW55h2KAIyIobIf8TcMx+cx0NGuW4blsogZVJJOQHEERHQ1efJW/gvSjyVv4L0qdKqY44r2M1GxXdB/5F/v/AKNFWS3p0UyFAP6ors2bYXShg3+TVUrcTxS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http://media.tumblr.com/941ddc9b605f5a04acce67ec0061747e/tumblr_inline_mkrs6xM56m1qz4rg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962400"/>
            <a:ext cx="46863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40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Why do merge analysis?</a:t>
            </a:r>
            <a:endParaRPr lang="en-US" dirty="0"/>
          </a:p>
        </p:txBody>
      </p:sp>
      <p:sp>
        <p:nvSpPr>
          <p:cNvPr id="3" name="Content Placeholder 2"/>
          <p:cNvSpPr>
            <a:spLocks noGrp="1"/>
          </p:cNvSpPr>
          <p:nvPr>
            <p:ph idx="1"/>
          </p:nvPr>
        </p:nvSpPr>
        <p:spPr/>
        <p:txBody>
          <a:bodyPr/>
          <a:lstStyle/>
          <a:p>
            <a:r>
              <a:rPr lang="en-US" dirty="0" smtClean="0"/>
              <a:t>Rules out causal role for majority of variants</a:t>
            </a:r>
          </a:p>
          <a:p>
            <a:pPr lvl="1"/>
            <a:r>
              <a:rPr lang="en-US" dirty="0" smtClean="0"/>
              <a:t>90%+</a:t>
            </a:r>
          </a:p>
          <a:p>
            <a:endParaRPr lang="en-US" dirty="0" smtClean="0"/>
          </a:p>
          <a:p>
            <a:r>
              <a:rPr lang="en-US" dirty="0" smtClean="0"/>
              <a:t>Identifies some candidates in coding regions</a:t>
            </a:r>
          </a:p>
          <a:p>
            <a:endParaRPr lang="en-US" dirty="0" smtClean="0"/>
          </a:p>
          <a:p>
            <a:r>
              <a:rPr lang="en-US" dirty="0" smtClean="0"/>
              <a:t>Eliminates genes far from candidate variants</a:t>
            </a:r>
            <a:endParaRPr lang="en-US" dirty="0"/>
          </a:p>
        </p:txBody>
      </p:sp>
    </p:spTree>
    <p:extLst>
      <p:ext uri="{BB962C8B-B14F-4D97-AF65-F5344CB8AC3E}">
        <p14:creationId xmlns:p14="http://schemas.microsoft.com/office/powerpoint/2010/main" val="348580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3200" dirty="0"/>
              <a:t>Rules out causal </a:t>
            </a:r>
            <a:r>
              <a:rPr lang="en-US" sz="3200" dirty="0" smtClean="0"/>
              <a:t>role for majority of variants</a:t>
            </a:r>
            <a:endParaRPr lang="en-US" sz="3200" dirty="0"/>
          </a:p>
        </p:txBody>
      </p:sp>
      <p:sp>
        <p:nvSpPr>
          <p:cNvPr id="3" name="Content Placeholder 2"/>
          <p:cNvSpPr>
            <a:spLocks noGrp="1"/>
          </p:cNvSpPr>
          <p:nvPr>
            <p:ph idx="1"/>
          </p:nvPr>
        </p:nvSpPr>
        <p:spPr>
          <a:xfrm>
            <a:off x="0" y="1524000"/>
            <a:ext cx="2971800" cy="4800600"/>
          </a:xfrm>
        </p:spPr>
        <p:txBody>
          <a:bodyPr>
            <a:normAutofit/>
          </a:bodyPr>
          <a:lstStyle/>
          <a:p>
            <a:r>
              <a:rPr lang="en-US" sz="2000" dirty="0" smtClean="0"/>
              <a:t>131/343 (38%) of QTLs had candidate variants</a:t>
            </a:r>
          </a:p>
          <a:p>
            <a:pPr lvl="1"/>
            <a:r>
              <a:rPr lang="en-US" sz="1200" dirty="0" smtClean="0"/>
              <a:t>28 </a:t>
            </a:r>
            <a:r>
              <a:rPr lang="en-US" sz="1200" dirty="0"/>
              <a:t>s</a:t>
            </a:r>
            <a:r>
              <a:rPr lang="en-US" sz="1200" dirty="0" smtClean="0"/>
              <a:t>ingle gene with candidate</a:t>
            </a:r>
          </a:p>
          <a:p>
            <a:pPr marL="457200" lvl="1" indent="0">
              <a:buNone/>
            </a:pPr>
            <a:endParaRPr lang="en-US" sz="2000" dirty="0"/>
          </a:p>
          <a:p>
            <a:r>
              <a:rPr lang="en-US" sz="2000" dirty="0" smtClean="0"/>
              <a:t>CTNND2</a:t>
            </a:r>
          </a:p>
          <a:p>
            <a:pPr marL="0" indent="0">
              <a:buNone/>
            </a:pPr>
            <a:endParaRPr lang="en-US" sz="2000" dirty="0"/>
          </a:p>
          <a:p>
            <a:r>
              <a:rPr lang="en-US" sz="2000" dirty="0" smtClean="0"/>
              <a:t>Shank2</a:t>
            </a:r>
          </a:p>
          <a:p>
            <a:pPr lvl="1"/>
            <a:r>
              <a:rPr lang="en-US" sz="1200" dirty="0" smtClean="0"/>
              <a:t>Only candidate variant in 82 genes within QTL</a:t>
            </a:r>
            <a:endParaRPr lang="en-US" sz="1200" dirty="0"/>
          </a:p>
          <a:p>
            <a:endParaRPr lang="en-US" sz="2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32" t="8721" r="55831" b="20111"/>
          <a:stretch/>
        </p:blipFill>
        <p:spPr bwMode="auto">
          <a:xfrm>
            <a:off x="2971800" y="1050253"/>
            <a:ext cx="6172200" cy="4512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Merge analysis to identify causative genes and sequence variants."/>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b="74073"/>
          <a:stretch/>
        </p:blipFill>
        <p:spPr bwMode="auto">
          <a:xfrm>
            <a:off x="142875" y="5396023"/>
            <a:ext cx="4505325" cy="14619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erge analysis to identify causative genes and sequence variants."/>
          <p:cNvPicPr>
            <a:picLocks noChangeAspect="1" noChangeArrowheads="1"/>
          </p:cNvPicPr>
          <p:nvPr/>
        </p:nvPicPr>
        <p:blipFill rotWithShape="1">
          <a:blip r:embed="rId4">
            <a:extLst>
              <a:ext uri="{28A0092B-C50C-407E-A947-70E740481C1C}">
                <a14:useLocalDpi xmlns:a14="http://schemas.microsoft.com/office/drawing/2010/main" val="0"/>
              </a:ext>
            </a:extLst>
          </a:blip>
          <a:srcRect l="52481" t="94" b="74073"/>
          <a:stretch/>
        </p:blipFill>
        <p:spPr bwMode="auto">
          <a:xfrm>
            <a:off x="4724400" y="5401340"/>
            <a:ext cx="4281762" cy="145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05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3" y="1372382"/>
            <a:ext cx="2865474" cy="5028418"/>
          </a:xfrm>
        </p:spPr>
        <p:txBody>
          <a:bodyPr/>
          <a:lstStyle/>
          <a:p>
            <a:r>
              <a:rPr lang="en-US" dirty="0"/>
              <a:t>Identifies some candidates in coding regions</a:t>
            </a:r>
          </a:p>
          <a:p>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95" t="9157" r="56875" b="34202"/>
          <a:stretch/>
        </p:blipFill>
        <p:spPr bwMode="auto">
          <a:xfrm>
            <a:off x="2876107" y="1295400"/>
            <a:ext cx="6267893" cy="377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0"/>
            <a:ext cx="8229600" cy="990600"/>
          </a:xfrm>
        </p:spPr>
        <p:txBody>
          <a:bodyPr/>
          <a:lstStyle/>
          <a:p>
            <a:r>
              <a:rPr lang="en-US" sz="3200" dirty="0"/>
              <a:t>Identifies some candidates in coding regions</a:t>
            </a:r>
          </a:p>
        </p:txBody>
      </p:sp>
      <p:pic>
        <p:nvPicPr>
          <p:cNvPr id="6" name="Picture 2" descr="Merge analysis to identify causative genes and sequence variants."/>
          <p:cNvPicPr>
            <a:picLocks noChangeAspect="1" noChangeArrowheads="1"/>
          </p:cNvPicPr>
          <p:nvPr/>
        </p:nvPicPr>
        <p:blipFill rotWithShape="1">
          <a:blip r:embed="rId4">
            <a:extLst>
              <a:ext uri="{28A0092B-C50C-407E-A947-70E740481C1C}">
                <a14:useLocalDpi xmlns:a14="http://schemas.microsoft.com/office/drawing/2010/main" val="0"/>
              </a:ext>
            </a:extLst>
          </a:blip>
          <a:srcRect t="26681" r="50000" b="44281"/>
          <a:stretch/>
        </p:blipFill>
        <p:spPr bwMode="auto">
          <a:xfrm>
            <a:off x="4343400" y="5220584"/>
            <a:ext cx="4505325" cy="16374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erge analysis to identify causative genes and sequence variants."/>
          <p:cNvPicPr>
            <a:picLocks noChangeAspect="1" noChangeArrowheads="1"/>
          </p:cNvPicPr>
          <p:nvPr/>
        </p:nvPicPr>
        <p:blipFill rotWithShape="1">
          <a:blip r:embed="rId4">
            <a:extLst>
              <a:ext uri="{28A0092B-C50C-407E-A947-70E740481C1C}">
                <a14:useLocalDpi xmlns:a14="http://schemas.microsoft.com/office/drawing/2010/main" val="0"/>
              </a:ext>
            </a:extLst>
          </a:blip>
          <a:srcRect l="72786" t="27687"/>
          <a:stretch/>
        </p:blipFill>
        <p:spPr bwMode="auto">
          <a:xfrm>
            <a:off x="28353" y="2780413"/>
            <a:ext cx="2452134" cy="40775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erge analysis to identify causative genes and sequence variants."/>
          <p:cNvPicPr>
            <a:picLocks noChangeAspect="1" noChangeArrowheads="1"/>
          </p:cNvPicPr>
          <p:nvPr/>
        </p:nvPicPr>
        <p:blipFill rotWithShape="1">
          <a:blip r:embed="rId4">
            <a:extLst>
              <a:ext uri="{28A0092B-C50C-407E-A947-70E740481C1C}">
                <a14:useLocalDpi xmlns:a14="http://schemas.microsoft.com/office/drawing/2010/main" val="0"/>
              </a:ext>
            </a:extLst>
          </a:blip>
          <a:srcRect l="52018" t="25990" r="28394" b="42520"/>
          <a:stretch/>
        </p:blipFill>
        <p:spPr bwMode="auto">
          <a:xfrm>
            <a:off x="2578395" y="5069177"/>
            <a:ext cx="1765005" cy="177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imulation of causal variants."/>
          <p:cNvPicPr>
            <a:picLocks noChangeAspect="1" noChangeArrowheads="1"/>
          </p:cNvPicPr>
          <p:nvPr/>
        </p:nvPicPr>
        <p:blipFill rotWithShape="1">
          <a:blip r:embed="rId3">
            <a:extLst>
              <a:ext uri="{28A0092B-C50C-407E-A947-70E740481C1C}">
                <a14:useLocalDpi xmlns:a14="http://schemas.microsoft.com/office/drawing/2010/main" val="0"/>
              </a:ext>
            </a:extLst>
          </a:blip>
          <a:srcRect l="47547"/>
          <a:stretch/>
        </p:blipFill>
        <p:spPr bwMode="auto">
          <a:xfrm>
            <a:off x="6305613" y="2716620"/>
            <a:ext cx="2838387" cy="41413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066800"/>
          </a:xfrm>
        </p:spPr>
        <p:txBody>
          <a:bodyPr/>
          <a:lstStyle/>
          <a:p>
            <a:r>
              <a:rPr lang="en-US" sz="4400" dirty="0" smtClean="0"/>
              <a:t>Merge Analysis: Not Enough? </a:t>
            </a:r>
            <a:endParaRPr lang="en-US" sz="4400" dirty="0"/>
          </a:p>
        </p:txBody>
      </p:sp>
      <p:pic>
        <p:nvPicPr>
          <p:cNvPr id="7" name="Picture 2" descr="Simulation of causal variants."/>
          <p:cNvPicPr>
            <a:picLocks noChangeAspect="1" noChangeArrowheads="1"/>
          </p:cNvPicPr>
          <p:nvPr/>
        </p:nvPicPr>
        <p:blipFill rotWithShape="1">
          <a:blip r:embed="rId3">
            <a:extLst>
              <a:ext uri="{28A0092B-C50C-407E-A947-70E740481C1C}">
                <a14:useLocalDpi xmlns:a14="http://schemas.microsoft.com/office/drawing/2010/main" val="0"/>
              </a:ext>
            </a:extLst>
          </a:blip>
          <a:srcRect r="50442"/>
          <a:stretch/>
        </p:blipFill>
        <p:spPr bwMode="auto">
          <a:xfrm>
            <a:off x="0" y="2285999"/>
            <a:ext cx="2950237" cy="45560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4600" y="2107020"/>
            <a:ext cx="83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sz="half" idx="4294967295"/>
          </p:nvPr>
        </p:nvSpPr>
        <p:spPr>
          <a:xfrm>
            <a:off x="2362200" y="990600"/>
            <a:ext cx="3943413" cy="5867399"/>
          </a:xfrm>
          <a:prstGeom prst="rect">
            <a:avLst/>
          </a:prstGeom>
        </p:spPr>
        <p:txBody>
          <a:bodyPr>
            <a:normAutofit/>
          </a:bodyPr>
          <a:lstStyle/>
          <a:p>
            <a:r>
              <a:rPr lang="en-US" sz="2000" dirty="0" smtClean="0"/>
              <a:t>212 QTLs (62%) w/o candidate variants</a:t>
            </a:r>
            <a:endParaRPr lang="en-US" sz="1400" dirty="0" smtClean="0"/>
          </a:p>
          <a:p>
            <a:r>
              <a:rPr lang="en-US" sz="2000" dirty="0" smtClean="0"/>
              <a:t>Why so few?</a:t>
            </a:r>
          </a:p>
          <a:p>
            <a:pPr lvl="1"/>
            <a:r>
              <a:rPr lang="en-US" sz="1400" dirty="0" smtClean="0"/>
              <a:t>(1) Causative variant not sequenced</a:t>
            </a:r>
          </a:p>
          <a:p>
            <a:pPr lvl="2"/>
            <a:r>
              <a:rPr lang="en-US" sz="1400" dirty="0" smtClean="0"/>
              <a:t>Test all SDPs by merge analysis</a:t>
            </a:r>
          </a:p>
          <a:p>
            <a:pPr lvl="2"/>
            <a:r>
              <a:rPr lang="en-US" sz="1400" dirty="0" smtClean="0"/>
              <a:t>Only 44/212, leaving 168 (49%) </a:t>
            </a:r>
          </a:p>
          <a:p>
            <a:pPr lvl="1"/>
            <a:r>
              <a:rPr lang="en-US" sz="1400" dirty="0" smtClean="0"/>
              <a:t>(2) </a:t>
            </a:r>
            <a:r>
              <a:rPr lang="en-US" sz="1400" dirty="0"/>
              <a:t>Haplotype mapping </a:t>
            </a:r>
            <a:r>
              <a:rPr lang="en-US" sz="1400" dirty="0" smtClean="0"/>
              <a:t>biased 		towards QTLs lacking single 	causal variants</a:t>
            </a:r>
          </a:p>
          <a:p>
            <a:pPr lvl="2"/>
            <a:r>
              <a:rPr lang="en-US" sz="1400" dirty="0" smtClean="0"/>
              <a:t>Simulations to test 3 scenarios</a:t>
            </a:r>
          </a:p>
          <a:p>
            <a:pPr lvl="3"/>
            <a:r>
              <a:rPr lang="en-US" sz="1400" dirty="0" smtClean="0"/>
              <a:t>Single</a:t>
            </a:r>
          </a:p>
          <a:p>
            <a:pPr lvl="3"/>
            <a:r>
              <a:rPr lang="en-US" sz="1400" dirty="0" smtClean="0"/>
              <a:t>Multiple</a:t>
            </a:r>
          </a:p>
          <a:p>
            <a:pPr lvl="3"/>
            <a:r>
              <a:rPr lang="en-US" sz="1400" dirty="0" smtClean="0"/>
              <a:t>Haplotype</a:t>
            </a:r>
          </a:p>
          <a:p>
            <a:pPr lvl="1"/>
            <a:r>
              <a:rPr lang="en-US" sz="1400" dirty="0" smtClean="0"/>
              <a:t>What about at QTLs where a single variant  is highly likely to be causal?</a:t>
            </a:r>
          </a:p>
          <a:p>
            <a:pPr lvl="2"/>
            <a:r>
              <a:rPr lang="en-US" sz="1400" dirty="0" err="1" smtClean="0"/>
              <a:t>Cis-eQTLs</a:t>
            </a:r>
            <a:r>
              <a:rPr lang="en-US" sz="1400" dirty="0" smtClean="0"/>
              <a:t> </a:t>
            </a:r>
          </a:p>
          <a:p>
            <a:pPr lvl="2"/>
            <a:r>
              <a:rPr lang="en-US" sz="1400" dirty="0" smtClean="0"/>
              <a:t>1,398 hippocampus  (97% found SCVs)</a:t>
            </a:r>
          </a:p>
          <a:p>
            <a:pPr lvl="2"/>
            <a:r>
              <a:rPr lang="en-US" sz="1400" dirty="0" smtClean="0"/>
              <a:t>7,464 Trans-</a:t>
            </a:r>
            <a:r>
              <a:rPr lang="en-US" sz="1400" dirty="0" err="1" smtClean="0"/>
              <a:t>eQTLs</a:t>
            </a:r>
            <a:r>
              <a:rPr lang="en-US" sz="1400" dirty="0" smtClean="0"/>
              <a:t> however…..hmm.</a:t>
            </a:r>
            <a:endParaRPr lang="en-US" sz="1400" dirty="0"/>
          </a:p>
          <a:p>
            <a:pPr lvl="1"/>
            <a:endParaRPr lang="en-US" sz="1400" dirty="0" smtClean="0"/>
          </a:p>
          <a:p>
            <a:pPr lvl="1"/>
            <a:endParaRPr lang="en-US" sz="1400" dirty="0"/>
          </a:p>
        </p:txBody>
      </p:sp>
    </p:spTree>
    <p:extLst>
      <p:ext uri="{BB962C8B-B14F-4D97-AF65-F5344CB8AC3E}">
        <p14:creationId xmlns:p14="http://schemas.microsoft.com/office/powerpoint/2010/main" val="26465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xEl>
                                              <p:pRg st="12" end="1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smtClean="0"/>
              <a:t>Merge Analysis: Not Enough? </a:t>
            </a:r>
            <a:endParaRPr lang="en-US" sz="4400" dirty="0"/>
          </a:p>
        </p:txBody>
      </p:sp>
      <p:sp>
        <p:nvSpPr>
          <p:cNvPr id="8" name="Content Placeholder 2"/>
          <p:cNvSpPr>
            <a:spLocks noGrp="1"/>
          </p:cNvSpPr>
          <p:nvPr>
            <p:ph sz="half" idx="4294967295"/>
          </p:nvPr>
        </p:nvSpPr>
        <p:spPr>
          <a:xfrm>
            <a:off x="0" y="1219200"/>
            <a:ext cx="4267200" cy="5486400"/>
          </a:xfrm>
          <a:prstGeom prst="rect">
            <a:avLst/>
          </a:prstGeom>
        </p:spPr>
        <p:txBody>
          <a:bodyPr>
            <a:normAutofit lnSpcReduction="10000"/>
          </a:bodyPr>
          <a:lstStyle/>
          <a:p>
            <a:r>
              <a:rPr lang="en-US" dirty="0" smtClean="0"/>
              <a:t>Why so few?</a:t>
            </a:r>
            <a:endParaRPr lang="en-US" sz="700" dirty="0"/>
          </a:p>
          <a:p>
            <a:pPr lvl="1"/>
            <a:r>
              <a:rPr lang="en-US" dirty="0" smtClean="0"/>
              <a:t>(3) Haplotype test winner’s curse?</a:t>
            </a:r>
          </a:p>
          <a:p>
            <a:pPr lvl="1"/>
            <a:r>
              <a:rPr lang="en-US" dirty="0" smtClean="0"/>
              <a:t>Merge performs well in simulation, what about across genome?</a:t>
            </a:r>
          </a:p>
          <a:p>
            <a:pPr lvl="2"/>
            <a:r>
              <a:rPr lang="en-US" dirty="0" smtClean="0"/>
              <a:t>Merge </a:t>
            </a:r>
          </a:p>
          <a:p>
            <a:pPr lvl="3"/>
            <a:r>
              <a:rPr lang="en-US" dirty="0" smtClean="0"/>
              <a:t>152 different than haplotype</a:t>
            </a:r>
          </a:p>
          <a:p>
            <a:pPr lvl="3"/>
            <a:r>
              <a:rPr lang="en-US" dirty="0" smtClean="0"/>
              <a:t>16% fewer overall</a:t>
            </a:r>
          </a:p>
          <a:p>
            <a:pPr lvl="3"/>
            <a:r>
              <a:rPr lang="en-US" dirty="0" smtClean="0"/>
              <a:t>Only 9% w/o candidate</a:t>
            </a:r>
          </a:p>
          <a:p>
            <a:pPr lvl="2"/>
            <a:r>
              <a:rPr lang="en-US" dirty="0" smtClean="0"/>
              <a:t>Combined, 44% w/o single causal variant</a:t>
            </a:r>
          </a:p>
          <a:p>
            <a:pPr lvl="1"/>
            <a:r>
              <a:rPr lang="en-US" dirty="0" smtClean="0"/>
              <a:t>(4) Merge underestimates significance?</a:t>
            </a:r>
          </a:p>
          <a:p>
            <a:pPr lvl="2"/>
            <a:r>
              <a:rPr lang="en-US" dirty="0" smtClean="0"/>
              <a:t>Compare to single-marker test at genotyped SNPs</a:t>
            </a:r>
          </a:p>
          <a:p>
            <a:pPr lvl="2"/>
            <a:r>
              <a:rPr lang="en-US" dirty="0" smtClean="0"/>
              <a:t>0.9 r2 correlation between log(P)</a:t>
            </a:r>
          </a:p>
          <a:p>
            <a:pPr lvl="1"/>
            <a:endParaRPr lang="en-US" dirty="0" smtClean="0"/>
          </a:p>
          <a:p>
            <a:pPr lvl="1"/>
            <a:r>
              <a:rPr lang="en-US" dirty="0" smtClean="0"/>
              <a:t>Should merge have unique results from haplotype?</a:t>
            </a:r>
            <a:endParaRPr lang="en-US" dirty="0"/>
          </a:p>
        </p:txBody>
      </p:sp>
      <p:pic>
        <p:nvPicPr>
          <p:cNvPr id="9" name="Picture 8"/>
          <p:cNvPicPr>
            <a:picLocks noChangeAspect="1"/>
          </p:cNvPicPr>
          <p:nvPr/>
        </p:nvPicPr>
        <p:blipFill rotWithShape="1">
          <a:blip r:embed="rId3"/>
          <a:srcRect l="16618" t="35416" r="20132" b="7292"/>
          <a:stretch/>
        </p:blipFill>
        <p:spPr>
          <a:xfrm>
            <a:off x="4192772" y="2286000"/>
            <a:ext cx="4951228" cy="2521458"/>
          </a:xfrm>
          <a:prstGeom prst="rect">
            <a:avLst/>
          </a:prstGeom>
        </p:spPr>
      </p:pic>
    </p:spTree>
    <p:extLst>
      <p:ext uri="{BB962C8B-B14F-4D97-AF65-F5344CB8AC3E}">
        <p14:creationId xmlns:p14="http://schemas.microsoft.com/office/powerpoint/2010/main" val="340746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sz="4400" dirty="0" smtClean="0"/>
              <a:t>Concordance Between </a:t>
            </a:r>
            <a:r>
              <a:rPr lang="en-US" sz="4400" dirty="0"/>
              <a:t>S</a:t>
            </a:r>
            <a:r>
              <a:rPr lang="en-US" sz="4400" dirty="0" smtClean="0"/>
              <a:t>pecies</a:t>
            </a:r>
            <a:endParaRPr lang="en-US" sz="4400" dirty="0"/>
          </a:p>
        </p:txBody>
      </p:sp>
      <p:sp>
        <p:nvSpPr>
          <p:cNvPr id="3" name="Content Placeholder 2"/>
          <p:cNvSpPr>
            <a:spLocks noGrp="1"/>
          </p:cNvSpPr>
          <p:nvPr>
            <p:ph idx="1"/>
          </p:nvPr>
        </p:nvSpPr>
        <p:spPr>
          <a:xfrm>
            <a:off x="0" y="1371601"/>
            <a:ext cx="8305800" cy="4618092"/>
          </a:xfrm>
        </p:spPr>
        <p:txBody>
          <a:bodyPr/>
          <a:lstStyle/>
          <a:p>
            <a:r>
              <a:rPr lang="en-US" dirty="0" smtClean="0"/>
              <a:t>QTL overlap between mouse-HS and rat-HS?</a:t>
            </a:r>
          </a:p>
          <a:p>
            <a:pPr lvl="1"/>
            <a:r>
              <a:rPr lang="en-US" dirty="0" smtClean="0"/>
              <a:t>38 common measures/model</a:t>
            </a:r>
          </a:p>
          <a:p>
            <a:pPr lvl="1"/>
            <a:r>
              <a:rPr lang="en-US" dirty="0" smtClean="0"/>
              <a:t>CD4+/CD8+ cell ratio</a:t>
            </a:r>
          </a:p>
          <a:p>
            <a:pPr lvl="1"/>
            <a:endParaRPr lang="en-US" dirty="0" smtClean="0"/>
          </a:p>
          <a:p>
            <a:r>
              <a:rPr lang="en-US" dirty="0" smtClean="0"/>
              <a:t>KEGG </a:t>
            </a:r>
          </a:p>
          <a:p>
            <a:pPr lvl="1"/>
            <a:r>
              <a:rPr lang="en-US" dirty="0" smtClean="0"/>
              <a:t>Both were enriched for</a:t>
            </a:r>
            <a:endParaRPr lang="en-US" dirty="0"/>
          </a:p>
          <a:p>
            <a:pPr marL="457200" lvl="1" indent="0">
              <a:buNone/>
            </a:pPr>
            <a:r>
              <a:rPr lang="en-US" dirty="0"/>
              <a:t> </a:t>
            </a:r>
            <a:r>
              <a:rPr lang="en-US" dirty="0" smtClean="0"/>
              <a:t>    QTLs associated with </a:t>
            </a:r>
          </a:p>
          <a:p>
            <a:pPr marL="457200" lvl="1" indent="0">
              <a:buNone/>
            </a:pPr>
            <a:r>
              <a:rPr lang="en-US" dirty="0"/>
              <a:t> </a:t>
            </a:r>
            <a:r>
              <a:rPr lang="en-US" dirty="0" smtClean="0"/>
              <a:t>    B cells/total WBC pop.</a:t>
            </a:r>
            <a:endParaRPr lang="en-US" dirty="0"/>
          </a:p>
          <a:p>
            <a:endParaRPr lang="en-US" dirty="0" smtClean="0"/>
          </a:p>
          <a:p>
            <a:r>
              <a:rPr lang="en-US" dirty="0" smtClean="0"/>
              <a:t>Sampling?</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94" t="28311" r="60974" b="59247"/>
          <a:stretch/>
        </p:blipFill>
        <p:spPr bwMode="auto">
          <a:xfrm>
            <a:off x="457200" y="5305646"/>
            <a:ext cx="8681483" cy="1552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479" t="16806" r="57282" b="30760"/>
          <a:stretch/>
        </p:blipFill>
        <p:spPr bwMode="auto">
          <a:xfrm>
            <a:off x="3412428" y="2209800"/>
            <a:ext cx="5726255" cy="3225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26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Conclusions</a:t>
            </a:r>
            <a:endParaRPr lang="en-US" dirty="0"/>
          </a:p>
        </p:txBody>
      </p:sp>
      <p:sp>
        <p:nvSpPr>
          <p:cNvPr id="3" name="Content Placeholder 2"/>
          <p:cNvSpPr>
            <a:spLocks noGrp="1"/>
          </p:cNvSpPr>
          <p:nvPr>
            <p:ph idx="1"/>
          </p:nvPr>
        </p:nvSpPr>
        <p:spPr>
          <a:xfrm>
            <a:off x="457200" y="1143000"/>
            <a:ext cx="8229600" cy="5562600"/>
          </a:xfrm>
        </p:spPr>
        <p:txBody>
          <a:bodyPr>
            <a:normAutofit lnSpcReduction="10000"/>
          </a:bodyPr>
          <a:lstStyle/>
          <a:p>
            <a:r>
              <a:rPr lang="en-US" dirty="0" smtClean="0"/>
              <a:t>Discovered 355 QTLs in 122 phenotypes</a:t>
            </a:r>
          </a:p>
          <a:p>
            <a:pPr lvl="1"/>
            <a:r>
              <a:rPr lang="en-US" sz="2000" dirty="0" smtClean="0"/>
              <a:t>TBX1 &amp; ABCB10 – </a:t>
            </a:r>
          </a:p>
          <a:p>
            <a:pPr lvl="2"/>
            <a:r>
              <a:rPr lang="en-US" sz="2000" dirty="0" err="1" smtClean="0"/>
              <a:t>Nonsynonymous</a:t>
            </a:r>
            <a:r>
              <a:rPr lang="en-US" sz="2000" dirty="0" smtClean="0"/>
              <a:t> SNPs</a:t>
            </a:r>
          </a:p>
          <a:p>
            <a:pPr lvl="2"/>
            <a:r>
              <a:rPr lang="en-US" sz="2000" dirty="0" err="1"/>
              <a:t>E</a:t>
            </a:r>
            <a:r>
              <a:rPr lang="en-US" sz="2000" dirty="0" err="1" smtClean="0"/>
              <a:t>xonic</a:t>
            </a:r>
            <a:r>
              <a:rPr lang="en-US" sz="2000" dirty="0" smtClean="0"/>
              <a:t> </a:t>
            </a:r>
          </a:p>
          <a:p>
            <a:pPr lvl="2"/>
            <a:r>
              <a:rPr lang="en-US" sz="2000" dirty="0" smtClean="0"/>
              <a:t>Could alter protein function in T cell regulation and red blood cell differentiation respectively</a:t>
            </a:r>
          </a:p>
          <a:p>
            <a:r>
              <a:rPr lang="en-US" sz="2800" dirty="0" smtClean="0"/>
              <a:t>Median explained heritability – joint QTLs</a:t>
            </a:r>
          </a:p>
          <a:p>
            <a:pPr lvl="1"/>
            <a:r>
              <a:rPr lang="en-US" sz="2000" dirty="0" smtClean="0"/>
              <a:t>Rat – 39.1% / Mouse – 32.2% / Human – 10%</a:t>
            </a:r>
          </a:p>
          <a:p>
            <a:pPr lvl="1"/>
            <a:r>
              <a:rPr lang="en-US" sz="2000" dirty="0" smtClean="0"/>
              <a:t>Different allele frequency spectrums &amp; # SNPs</a:t>
            </a:r>
          </a:p>
          <a:p>
            <a:r>
              <a:rPr lang="en-US" sz="2800" dirty="0" smtClean="0"/>
              <a:t>Merge analysis may help identify QTVs</a:t>
            </a:r>
          </a:p>
          <a:p>
            <a:r>
              <a:rPr lang="en-US" sz="2800" dirty="0" smtClean="0"/>
              <a:t>Many QTLs lack candidate variants (44%)</a:t>
            </a:r>
          </a:p>
          <a:p>
            <a:r>
              <a:rPr lang="en-US" sz="2800" dirty="0" smtClean="0"/>
              <a:t>Type loci in humans of QTLs discovered in rats?</a:t>
            </a:r>
          </a:p>
          <a:p>
            <a:r>
              <a:rPr lang="en-US" sz="2800" dirty="0" smtClean="0"/>
              <a:t>Rats are cool.</a:t>
            </a:r>
          </a:p>
          <a:p>
            <a:pPr lvl="1"/>
            <a:endParaRPr lang="en-US" sz="2000" dirty="0"/>
          </a:p>
        </p:txBody>
      </p:sp>
    </p:spTree>
    <p:extLst>
      <p:ext uri="{BB962C8B-B14F-4D97-AF65-F5344CB8AC3E}">
        <p14:creationId xmlns:p14="http://schemas.microsoft.com/office/powerpoint/2010/main" val="195946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t>Thanks for Listening!</a:t>
            </a:r>
            <a:endParaRPr lang="en-US" dirty="0"/>
          </a:p>
        </p:txBody>
      </p:sp>
      <p:sp>
        <p:nvSpPr>
          <p:cNvPr id="3" name="Content Placeholder 2"/>
          <p:cNvSpPr>
            <a:spLocks noGrp="1"/>
          </p:cNvSpPr>
          <p:nvPr>
            <p:ph idx="1"/>
          </p:nvPr>
        </p:nvSpPr>
        <p:spPr>
          <a:xfrm>
            <a:off x="457200" y="1600200"/>
            <a:ext cx="4114800" cy="4525963"/>
          </a:xfrm>
        </p:spPr>
        <p:txBody>
          <a:bodyPr/>
          <a:lstStyle/>
          <a:p>
            <a:pPr marL="0" indent="0">
              <a:buNone/>
            </a:pPr>
            <a:r>
              <a:rPr lang="en-US" sz="2800" b="1" dirty="0" smtClean="0"/>
              <a:t>Acknowledgements</a:t>
            </a:r>
            <a:endParaRPr lang="en-US" dirty="0" smtClean="0"/>
          </a:p>
          <a:p>
            <a:pPr marL="0" indent="0">
              <a:buNone/>
            </a:pPr>
            <a:r>
              <a:rPr lang="en-US" dirty="0" smtClean="0"/>
              <a:t>	Matthew Stephens</a:t>
            </a:r>
          </a:p>
          <a:p>
            <a:pPr marL="0" indent="0">
              <a:buNone/>
            </a:pPr>
            <a:r>
              <a:rPr lang="en-US" dirty="0" smtClean="0"/>
              <a:t>	Abraham Palmer</a:t>
            </a:r>
          </a:p>
          <a:p>
            <a:pPr marL="0" indent="0">
              <a:buNone/>
            </a:pPr>
            <a:r>
              <a:rPr lang="en-US" dirty="0" smtClean="0"/>
              <a:t>	Peter </a:t>
            </a:r>
            <a:r>
              <a:rPr lang="en-US" dirty="0" err="1" smtClean="0"/>
              <a:t>Carbonetto</a:t>
            </a:r>
            <a:endParaRPr lang="en-US" dirty="0" smtClean="0"/>
          </a:p>
          <a:p>
            <a:pPr marL="0" indent="0">
              <a:buNone/>
            </a:pPr>
            <a:r>
              <a:rPr lang="en-US" dirty="0"/>
              <a:t>	</a:t>
            </a:r>
          </a:p>
        </p:txBody>
      </p:sp>
      <p:sp>
        <p:nvSpPr>
          <p:cNvPr id="4" name="Content Placeholder 2"/>
          <p:cNvSpPr txBox="1">
            <a:spLocks/>
          </p:cNvSpPr>
          <p:nvPr/>
        </p:nvSpPr>
        <p:spPr>
          <a:xfrm>
            <a:off x="4738577" y="1676400"/>
            <a:ext cx="4114800" cy="46659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endParaRPr lang="en-US" dirty="0" smtClean="0"/>
          </a:p>
          <a:p>
            <a:pPr marL="0" indent="0">
              <a:buNone/>
            </a:pPr>
            <a:r>
              <a:rPr lang="en-US" dirty="0"/>
              <a:t>Palmer </a:t>
            </a:r>
            <a:r>
              <a:rPr lang="en-US" dirty="0" smtClean="0"/>
              <a:t>Lab</a:t>
            </a:r>
          </a:p>
          <a:p>
            <a:pPr marL="0" indent="0">
              <a:buFont typeface="Arial" pitchFamily="34" charset="0"/>
              <a:buNone/>
            </a:pPr>
            <a:r>
              <a:rPr lang="en-US" dirty="0" smtClean="0"/>
              <a:t>Gerald Bothe</a:t>
            </a:r>
          </a:p>
          <a:p>
            <a:pPr marL="0" indent="0">
              <a:buFont typeface="Arial" pitchFamily="34" charset="0"/>
              <a:buNone/>
            </a:pPr>
            <a:r>
              <a:rPr lang="en-US" dirty="0" err="1" smtClean="0"/>
              <a:t>Shyam</a:t>
            </a:r>
            <a:r>
              <a:rPr lang="en-US" dirty="0" smtClean="0"/>
              <a:t> </a:t>
            </a:r>
            <a:r>
              <a:rPr lang="en-US" dirty="0" err="1" smtClean="0"/>
              <a:t>Gopalakrishnan</a:t>
            </a:r>
            <a:endParaRPr lang="en-US" dirty="0" smtClean="0"/>
          </a:p>
          <a:p>
            <a:pPr marL="0" indent="0">
              <a:buFont typeface="Arial" pitchFamily="34" charset="0"/>
              <a:buNone/>
            </a:pPr>
            <a:r>
              <a:rPr lang="en-US" dirty="0" smtClean="0"/>
              <a:t>	</a:t>
            </a:r>
          </a:p>
          <a:p>
            <a:pPr marL="0" indent="0">
              <a:buFont typeface="Arial" pitchFamily="34" charset="0"/>
              <a:buNone/>
            </a:pPr>
            <a:r>
              <a:rPr lang="en-US" dirty="0" smtClean="0"/>
              <a:t>GRTG Training Grant</a:t>
            </a:r>
          </a:p>
          <a:p>
            <a:pPr marL="0" indent="0">
              <a:buFont typeface="Arial" pitchFamily="34" charset="0"/>
              <a:buNone/>
            </a:pPr>
            <a:r>
              <a:rPr lang="en-US" smtClean="0"/>
              <a:t>P50</a:t>
            </a:r>
            <a:endParaRPr lang="en-US" dirty="0" smtClean="0"/>
          </a:p>
          <a:p>
            <a:pPr marL="0" indent="0">
              <a:buFont typeface="Arial" pitchFamily="34" charset="0"/>
              <a:buNone/>
            </a:pPr>
            <a:endParaRPr lang="en-US" dirty="0" smtClean="0"/>
          </a:p>
        </p:txBody>
      </p:sp>
      <p:pic>
        <p:nvPicPr>
          <p:cNvPr id="2050" name="Picture 2" descr="http://darlenecraviotto.files.wordpress.com/2012/05/rat-with-saxo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50674"/>
            <a:ext cx="3505200" cy="330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26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ture.com/scitable/content/33150/10.1038_35047544-f3_full.jpg"/>
          <p:cNvPicPr>
            <a:picLocks noChangeAspect="1" noChangeArrowheads="1"/>
          </p:cNvPicPr>
          <p:nvPr/>
        </p:nvPicPr>
        <p:blipFill rotWithShape="1">
          <a:blip r:embed="rId3">
            <a:extLst>
              <a:ext uri="{28A0092B-C50C-407E-A947-70E740481C1C}">
                <a14:useLocalDpi xmlns:a14="http://schemas.microsoft.com/office/drawing/2010/main" val="0"/>
              </a:ext>
            </a:extLst>
          </a:blip>
          <a:srcRect t="41460"/>
          <a:stretch/>
        </p:blipFill>
        <p:spPr bwMode="auto">
          <a:xfrm>
            <a:off x="401825" y="1752600"/>
            <a:ext cx="3941575" cy="419132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152400" y="0"/>
            <a:ext cx="8763000" cy="838200"/>
          </a:xfrm>
        </p:spPr>
        <p:txBody>
          <a:bodyPr>
            <a:normAutofit/>
          </a:bodyPr>
          <a:lstStyle/>
          <a:p>
            <a:pPr algn="l"/>
            <a:r>
              <a:rPr lang="en-US" dirty="0" smtClean="0"/>
              <a:t>QTL Mapping</a:t>
            </a:r>
            <a:endParaRPr lang="en-US" dirty="0"/>
          </a:p>
        </p:txBody>
      </p:sp>
      <p:pic>
        <p:nvPicPr>
          <p:cNvPr id="1028" name="Picture 4" descr="The genetics of quantitative traits: challenges and prospe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0"/>
            <a:ext cx="407002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612" y="6581001"/>
            <a:ext cx="4572000" cy="276999"/>
          </a:xfrm>
          <a:prstGeom prst="rect">
            <a:avLst/>
          </a:prstGeom>
        </p:spPr>
        <p:txBody>
          <a:bodyPr>
            <a:spAutoFit/>
          </a:bodyPr>
          <a:lstStyle/>
          <a:p>
            <a:r>
              <a:rPr lang="en-US" sz="1200" i="1" dirty="0"/>
              <a:t>Nature Reviews Genetics </a:t>
            </a:r>
            <a:r>
              <a:rPr lang="en-US" sz="1200" b="1" dirty="0"/>
              <a:t>10</a:t>
            </a:r>
            <a:r>
              <a:rPr lang="en-US" sz="1200" dirty="0"/>
              <a:t>, 565-577 (August 2009)</a:t>
            </a:r>
          </a:p>
        </p:txBody>
      </p:sp>
    </p:spTree>
    <p:extLst>
      <p:ext uri="{BB962C8B-B14F-4D97-AF65-F5344CB8AC3E}">
        <p14:creationId xmlns:p14="http://schemas.microsoft.com/office/powerpoint/2010/main" val="356730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766"/>
            <a:ext cx="6096000" cy="930166"/>
          </a:xfrm>
        </p:spPr>
        <p:txBody>
          <a:bodyPr/>
          <a:lstStyle/>
          <a:p>
            <a:r>
              <a:rPr lang="en-US" dirty="0" smtClean="0"/>
              <a:t>Imputation</a:t>
            </a:r>
            <a:endParaRPr lang="en-US" dirty="0"/>
          </a:p>
        </p:txBody>
      </p:sp>
      <p:pic>
        <p:nvPicPr>
          <p:cNvPr id="3074" name="Picture 2" descr="Genotype imputation for genome-wide association stud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178891"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581001"/>
            <a:ext cx="4572000" cy="276999"/>
          </a:xfrm>
          <a:prstGeom prst="rect">
            <a:avLst/>
          </a:prstGeom>
        </p:spPr>
        <p:txBody>
          <a:bodyPr>
            <a:spAutoFit/>
          </a:bodyPr>
          <a:lstStyle/>
          <a:p>
            <a:r>
              <a:rPr lang="en-US" sz="1200" i="1" dirty="0"/>
              <a:t>Nature Reviews Genetics </a:t>
            </a:r>
            <a:r>
              <a:rPr lang="en-US" sz="1200" b="1" dirty="0"/>
              <a:t>11</a:t>
            </a:r>
            <a:r>
              <a:rPr lang="en-US" sz="1200" dirty="0"/>
              <a:t>, 499-511 (July 2010)</a:t>
            </a:r>
          </a:p>
        </p:txBody>
      </p:sp>
    </p:spTree>
    <p:extLst>
      <p:ext uri="{BB962C8B-B14F-4D97-AF65-F5344CB8AC3E}">
        <p14:creationId xmlns:p14="http://schemas.microsoft.com/office/powerpoint/2010/main" val="319692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838200"/>
          </a:xfrm>
        </p:spPr>
        <p:txBody>
          <a:bodyPr>
            <a:normAutofit fontScale="90000"/>
          </a:bodyPr>
          <a:lstStyle/>
          <a:p>
            <a:r>
              <a:rPr lang="en-US" dirty="0" smtClean="0"/>
              <a:t>Issues with GWAS in Humans</a:t>
            </a:r>
            <a:endParaRPr lang="en-US" dirty="0"/>
          </a:p>
        </p:txBody>
      </p:sp>
      <p:sp>
        <p:nvSpPr>
          <p:cNvPr id="3" name="Content Placeholder 2"/>
          <p:cNvSpPr>
            <a:spLocks noGrp="1"/>
          </p:cNvSpPr>
          <p:nvPr>
            <p:ph sz="half" idx="2"/>
          </p:nvPr>
        </p:nvSpPr>
        <p:spPr>
          <a:xfrm>
            <a:off x="0" y="937418"/>
            <a:ext cx="4343400" cy="5387182"/>
          </a:xfrm>
        </p:spPr>
        <p:txBody>
          <a:bodyPr>
            <a:normAutofit lnSpcReduction="10000"/>
          </a:bodyPr>
          <a:lstStyle/>
          <a:p>
            <a:r>
              <a:rPr lang="en-US" dirty="0" smtClean="0"/>
              <a:t>Increasingly large sample sizes</a:t>
            </a:r>
          </a:p>
          <a:p>
            <a:pPr lvl="1"/>
            <a:r>
              <a:rPr lang="en-US" dirty="0" smtClean="0"/>
              <a:t>Small effect sizes</a:t>
            </a:r>
          </a:p>
          <a:p>
            <a:endParaRPr lang="en-US" dirty="0" smtClean="0"/>
          </a:p>
          <a:p>
            <a:r>
              <a:rPr lang="en-US" dirty="0"/>
              <a:t>Rare variants</a:t>
            </a:r>
          </a:p>
          <a:p>
            <a:endParaRPr lang="en-US" dirty="0" smtClean="0"/>
          </a:p>
          <a:p>
            <a:r>
              <a:rPr lang="en-US" dirty="0" smtClean="0"/>
              <a:t>Inaccessible disease-relevant tissues</a:t>
            </a:r>
          </a:p>
          <a:p>
            <a:endParaRPr lang="en-US" dirty="0" smtClean="0"/>
          </a:p>
          <a:p>
            <a:r>
              <a:rPr lang="en-US" dirty="0" smtClean="0"/>
              <a:t>Environmental variation</a:t>
            </a:r>
          </a:p>
          <a:p>
            <a:pPr marL="0" indent="0">
              <a:buNone/>
            </a:pPr>
            <a:endParaRPr lang="en-US" dirty="0" smtClean="0"/>
          </a:p>
          <a:p>
            <a:r>
              <a:rPr lang="en-US" dirty="0" smtClean="0"/>
              <a:t>No potential for functional characterization</a:t>
            </a:r>
          </a:p>
          <a:p>
            <a:endParaRPr lang="en-US" dirty="0"/>
          </a:p>
        </p:txBody>
      </p:sp>
      <p:pic>
        <p:nvPicPr>
          <p:cNvPr id="3078" name="Picture 6"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924" y="1905000"/>
            <a:ext cx="4867076"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90636" y="5029200"/>
            <a:ext cx="2453364" cy="276999"/>
          </a:xfrm>
          <a:prstGeom prst="rect">
            <a:avLst/>
          </a:prstGeom>
        </p:spPr>
        <p:txBody>
          <a:bodyPr wrap="none">
            <a:spAutoFit/>
          </a:bodyPr>
          <a:lstStyle/>
          <a:p>
            <a:r>
              <a:rPr lang="en-US" sz="1200" dirty="0" err="1" smtClean="0"/>
              <a:t>Manolio</a:t>
            </a:r>
            <a:r>
              <a:rPr lang="en-US" sz="1200" dirty="0" smtClean="0"/>
              <a:t> et al. </a:t>
            </a:r>
            <a:r>
              <a:rPr lang="en-US" sz="1200" i="1" dirty="0" smtClean="0"/>
              <a:t>Nature</a:t>
            </a:r>
            <a:r>
              <a:rPr lang="en-US" sz="1200" dirty="0"/>
              <a:t> </a:t>
            </a:r>
            <a:r>
              <a:rPr lang="en-US" sz="1200" b="1" dirty="0"/>
              <a:t>461</a:t>
            </a:r>
            <a:r>
              <a:rPr lang="en-US" sz="1200" dirty="0"/>
              <a:t>, </a:t>
            </a:r>
            <a:r>
              <a:rPr lang="en-US" sz="1200" dirty="0" smtClean="0"/>
              <a:t>747-753</a:t>
            </a:r>
            <a:endParaRPr lang="en-US" sz="1200" dirty="0"/>
          </a:p>
        </p:txBody>
      </p:sp>
    </p:spTree>
    <p:extLst>
      <p:ext uri="{BB962C8B-B14F-4D97-AF65-F5344CB8AC3E}">
        <p14:creationId xmlns:p14="http://schemas.microsoft.com/office/powerpoint/2010/main" val="86279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838200"/>
          </a:xfrm>
        </p:spPr>
        <p:txBody>
          <a:bodyPr>
            <a:normAutofit/>
          </a:bodyPr>
          <a:lstStyle/>
          <a:p>
            <a:r>
              <a:rPr lang="en-US" dirty="0" smtClean="0"/>
              <a:t>Model System Solutions</a:t>
            </a:r>
            <a:endParaRPr lang="en-US" dirty="0"/>
          </a:p>
        </p:txBody>
      </p:sp>
      <p:sp>
        <p:nvSpPr>
          <p:cNvPr id="3" name="Content Placeholder 2"/>
          <p:cNvSpPr>
            <a:spLocks noGrp="1"/>
          </p:cNvSpPr>
          <p:nvPr>
            <p:ph sz="half" idx="2"/>
          </p:nvPr>
        </p:nvSpPr>
        <p:spPr>
          <a:xfrm>
            <a:off x="533400" y="838200"/>
            <a:ext cx="4495800" cy="1958182"/>
          </a:xfrm>
        </p:spPr>
        <p:txBody>
          <a:bodyPr>
            <a:normAutofit lnSpcReduction="10000"/>
          </a:bodyPr>
          <a:lstStyle/>
          <a:p>
            <a:r>
              <a:rPr lang="en-US" dirty="0" smtClean="0"/>
              <a:t>Small sample sizes</a:t>
            </a:r>
          </a:p>
          <a:p>
            <a:r>
              <a:rPr lang="en-US" dirty="0" smtClean="0"/>
              <a:t>Accessible disease-relevant tissues</a:t>
            </a:r>
          </a:p>
          <a:p>
            <a:r>
              <a:rPr lang="en-US" dirty="0" smtClean="0"/>
              <a:t>No environmental variation</a:t>
            </a:r>
          </a:p>
          <a:p>
            <a:endParaRPr lang="en-US" dirty="0" smtClean="0"/>
          </a:p>
        </p:txBody>
      </p:sp>
      <p:sp>
        <p:nvSpPr>
          <p:cNvPr id="6" name="Content Placeholder 2"/>
          <p:cNvSpPr>
            <a:spLocks noGrp="1"/>
          </p:cNvSpPr>
          <p:nvPr>
            <p:ph sz="half" idx="2"/>
          </p:nvPr>
        </p:nvSpPr>
        <p:spPr>
          <a:xfrm>
            <a:off x="4724400" y="838200"/>
            <a:ext cx="4343400" cy="1752600"/>
          </a:xfrm>
        </p:spPr>
        <p:txBody>
          <a:bodyPr>
            <a:normAutofit/>
          </a:bodyPr>
          <a:lstStyle/>
          <a:p>
            <a:r>
              <a:rPr lang="en-US" dirty="0" smtClean="0"/>
              <a:t>No rare variants</a:t>
            </a:r>
          </a:p>
          <a:p>
            <a:r>
              <a:rPr lang="en-US" dirty="0" smtClean="0"/>
              <a:t>Easily genetically manipulated</a:t>
            </a:r>
          </a:p>
          <a:p>
            <a:r>
              <a:rPr lang="en-US" dirty="0" smtClean="0"/>
              <a:t>Largely </a:t>
            </a:r>
            <a:r>
              <a:rPr lang="en-US" dirty="0" err="1" smtClean="0"/>
              <a:t>syntenic</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5878697"/>
            <a:ext cx="652320"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p:cNvSpPr txBox="1">
            <a:spLocks noChangeArrowheads="1"/>
          </p:cNvSpPr>
          <p:nvPr/>
        </p:nvSpPr>
        <p:spPr bwMode="auto">
          <a:xfrm>
            <a:off x="6705600" y="6553200"/>
            <a:ext cx="243840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900" b="1" dirty="0" err="1">
                <a:latin typeface="Arial" charset="0"/>
              </a:rPr>
              <a:t>Brudno</a:t>
            </a:r>
            <a:r>
              <a:rPr lang="en-GB" altLang="en-US" sz="900" b="1" dirty="0">
                <a:latin typeface="Arial" charset="0"/>
              </a:rPr>
              <a:t> M et al. Genome Res. 2004;14:685-692</a:t>
            </a:r>
          </a:p>
        </p:txBody>
      </p:sp>
      <p:sp>
        <p:nvSpPr>
          <p:cNvPr id="10" name="Text Box 5"/>
          <p:cNvSpPr txBox="1">
            <a:spLocks noChangeArrowheads="1"/>
          </p:cNvSpPr>
          <p:nvPr/>
        </p:nvSpPr>
        <p:spPr bwMode="auto">
          <a:xfrm>
            <a:off x="0" y="6629400"/>
            <a:ext cx="1828800" cy="186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800" dirty="0">
                <a:latin typeface="Arial" charset="0"/>
              </a:rPr>
              <a:t>Cold Spring </a:t>
            </a:r>
            <a:r>
              <a:rPr lang="en-GB" altLang="en-US" sz="800" dirty="0" err="1">
                <a:latin typeface="Arial" charset="0"/>
              </a:rPr>
              <a:t>Harbor</a:t>
            </a:r>
            <a:r>
              <a:rPr lang="en-GB" altLang="en-US" sz="800" dirty="0">
                <a:latin typeface="Arial" charset="0"/>
              </a:rPr>
              <a:t> Laboratory Press</a:t>
            </a:r>
          </a:p>
        </p:txBody>
      </p:sp>
      <p:grpSp>
        <p:nvGrpSpPr>
          <p:cNvPr id="4" name="Group 3"/>
          <p:cNvGrpSpPr/>
          <p:nvPr/>
        </p:nvGrpSpPr>
        <p:grpSpPr>
          <a:xfrm>
            <a:off x="313036" y="2819400"/>
            <a:ext cx="8493120" cy="3996842"/>
            <a:chOff x="313036" y="2819400"/>
            <a:chExt cx="8493120" cy="3996842"/>
          </a:xfrm>
        </p:grpSpPr>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3086558"/>
              <a:ext cx="4953000" cy="37296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1"/>
            <p:cNvSpPr txBox="1">
              <a:spLocks noChangeArrowheads="1"/>
            </p:cNvSpPr>
            <p:nvPr/>
          </p:nvSpPr>
          <p:spPr bwMode="auto">
            <a:xfrm>
              <a:off x="313036" y="281940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500" b="1" dirty="0">
                  <a:latin typeface="Arial" charset="0"/>
                </a:rPr>
                <a:t>Exon-based map of conserved </a:t>
              </a:r>
              <a:r>
                <a:rPr lang="en-GB" altLang="en-US" sz="1500" b="1" dirty="0" err="1">
                  <a:latin typeface="Arial" charset="0"/>
                </a:rPr>
                <a:t>synteny</a:t>
              </a:r>
              <a:r>
                <a:rPr lang="en-GB" altLang="en-US" sz="1500" b="1" dirty="0">
                  <a:latin typeface="Arial" charset="0"/>
                </a:rPr>
                <a:t> between the rat, human, and mouse genomes. </a:t>
              </a:r>
            </a:p>
          </p:txBody>
        </p:sp>
      </p:grpSp>
    </p:spTree>
    <p:extLst>
      <p:ext uri="{BB962C8B-B14F-4D97-AF65-F5344CB8AC3E}">
        <p14:creationId xmlns:p14="http://schemas.microsoft.com/office/powerpoint/2010/main" val="90211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763000" cy="1295400"/>
          </a:xfrm>
        </p:spPr>
        <p:txBody>
          <a:bodyPr/>
          <a:lstStyle/>
          <a:p>
            <a:r>
              <a:rPr lang="en-US" dirty="0" smtClean="0"/>
              <a:t>Mice		 </a:t>
            </a:r>
            <a:r>
              <a:rPr lang="en-US" dirty="0" err="1" smtClean="0"/>
              <a:t>vs</a:t>
            </a:r>
            <a:r>
              <a:rPr lang="en-US" dirty="0" smtClean="0"/>
              <a:t> 		Rats</a:t>
            </a:r>
            <a:endParaRPr lang="en-US" dirty="0"/>
          </a:p>
        </p:txBody>
      </p:sp>
      <p:sp>
        <p:nvSpPr>
          <p:cNvPr id="3" name="Content Placeholder 2"/>
          <p:cNvSpPr>
            <a:spLocks noGrp="1"/>
          </p:cNvSpPr>
          <p:nvPr>
            <p:ph idx="1"/>
          </p:nvPr>
        </p:nvSpPr>
        <p:spPr>
          <a:xfrm>
            <a:off x="0" y="1371600"/>
            <a:ext cx="3429000" cy="5029200"/>
          </a:xfrm>
        </p:spPr>
        <p:txBody>
          <a:bodyPr/>
          <a:lstStyle/>
          <a:p>
            <a:r>
              <a:rPr lang="en-US" dirty="0" smtClean="0"/>
              <a:t>Smaller/cheaper</a:t>
            </a:r>
          </a:p>
          <a:p>
            <a:r>
              <a:rPr lang="en-US" dirty="0"/>
              <a:t>Historic ease of genetic </a:t>
            </a:r>
            <a:r>
              <a:rPr lang="en-US" dirty="0" smtClean="0"/>
              <a:t>manipulation</a:t>
            </a:r>
          </a:p>
          <a:p>
            <a:r>
              <a:rPr lang="en-US" dirty="0" smtClean="0"/>
              <a:t>Well studied</a:t>
            </a:r>
          </a:p>
        </p:txBody>
      </p:sp>
      <p:pic>
        <p:nvPicPr>
          <p:cNvPr id="8196" name="Picture 4" descr="http://www.ent.uga.edu/pubs/imageshomeipm/mice_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69908" y="2002093"/>
            <a:ext cx="3318385"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562600" y="1371600"/>
            <a:ext cx="3429000" cy="5257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Larger</a:t>
            </a:r>
          </a:p>
          <a:p>
            <a:pPr lvl="1"/>
            <a:r>
              <a:rPr lang="en-US" dirty="0" err="1" smtClean="0"/>
              <a:t>Phenotyping</a:t>
            </a:r>
            <a:endParaRPr lang="en-US" dirty="0"/>
          </a:p>
          <a:p>
            <a:pPr lvl="1"/>
            <a:r>
              <a:rPr lang="en-US" dirty="0" smtClean="0"/>
              <a:t>Surgery</a:t>
            </a:r>
          </a:p>
          <a:p>
            <a:pPr lvl="1"/>
            <a:r>
              <a:rPr lang="en-US" dirty="0" smtClean="0"/>
              <a:t>Tissue Samples</a:t>
            </a:r>
          </a:p>
          <a:p>
            <a:r>
              <a:rPr lang="en-US" dirty="0" smtClean="0"/>
              <a:t>“Smarter”</a:t>
            </a:r>
          </a:p>
          <a:p>
            <a:r>
              <a:rPr lang="en-US" dirty="0" smtClean="0"/>
              <a:t>Docile</a:t>
            </a:r>
          </a:p>
          <a:p>
            <a:r>
              <a:rPr lang="en-US" dirty="0" smtClean="0"/>
              <a:t>Heart rate</a:t>
            </a:r>
          </a:p>
          <a:p>
            <a:r>
              <a:rPr lang="en-US" dirty="0" smtClean="0"/>
              <a:t>Drug metabolism</a:t>
            </a:r>
          </a:p>
          <a:p>
            <a:r>
              <a:rPr lang="en-US" dirty="0" smtClean="0"/>
              <a:t>Genome size (2.75)</a:t>
            </a:r>
          </a:p>
          <a:p>
            <a:r>
              <a:rPr lang="en-US" dirty="0" smtClean="0"/>
              <a:t>HS stocks homogeneous</a:t>
            </a:r>
          </a:p>
          <a:p>
            <a:r>
              <a:rPr lang="en-US" dirty="0" smtClean="0"/>
              <a:t>History</a:t>
            </a:r>
          </a:p>
          <a:p>
            <a:r>
              <a:rPr lang="en-US" dirty="0" smtClean="0"/>
              <a:t>Disease overlap with humans</a:t>
            </a:r>
          </a:p>
        </p:txBody>
      </p:sp>
      <p:pic>
        <p:nvPicPr>
          <p:cNvPr id="1028" name="Picture 4" descr="http://www.rubberslug.com/user/d902078912ff48cab74f79494960da6c/280292-8440164-Brisby_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41058"/>
            <a:ext cx="3161623" cy="240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6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75" t="25391" r="59588" b="18854"/>
          <a:stretch/>
        </p:blipFill>
        <p:spPr bwMode="auto">
          <a:xfrm>
            <a:off x="265545" y="1181100"/>
            <a:ext cx="8323867" cy="543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0" y="6553200"/>
            <a:ext cx="4572000" cy="276999"/>
          </a:xfrm>
          <a:prstGeom prst="rect">
            <a:avLst/>
          </a:prstGeom>
        </p:spPr>
        <p:txBody>
          <a:bodyPr>
            <a:spAutoFit/>
          </a:bodyPr>
          <a:lstStyle/>
          <a:p>
            <a:r>
              <a:rPr lang="en-US" sz="1200" dirty="0" smtClean="0">
                <a:hlinkClick r:id="rId4"/>
              </a:rPr>
              <a:t>http://openwetware.org/images/1/1f/AmelieBaud_RatHS.pdf</a:t>
            </a:r>
            <a:endParaRPr lang="en-US" sz="1200" dirty="0"/>
          </a:p>
        </p:txBody>
      </p:sp>
      <p:sp>
        <p:nvSpPr>
          <p:cNvPr id="4" name="Title 1"/>
          <p:cNvSpPr txBox="1">
            <a:spLocks/>
          </p:cNvSpPr>
          <p:nvPr/>
        </p:nvSpPr>
        <p:spPr>
          <a:xfrm>
            <a:off x="228600" y="304800"/>
            <a:ext cx="8686800" cy="1295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dirty="0" smtClean="0"/>
              <a:t>The rat Heterogeneous Stock</a:t>
            </a:r>
            <a:endParaRPr lang="en-US" sz="4800" dirty="0"/>
          </a:p>
        </p:txBody>
      </p:sp>
      <p:sp>
        <p:nvSpPr>
          <p:cNvPr id="2" name="TextBox 1"/>
          <p:cNvSpPr txBox="1"/>
          <p:nvPr/>
        </p:nvSpPr>
        <p:spPr>
          <a:xfrm>
            <a:off x="4876800" y="1181100"/>
            <a:ext cx="4038600" cy="230832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400" dirty="0" smtClean="0">
                <a:latin typeface="+mj-lt"/>
              </a:rPr>
              <a:t>QTLs down to 1Mb level</a:t>
            </a: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r>
              <a:rPr lang="en-US" sz="2400" dirty="0" smtClean="0">
                <a:latin typeface="+mj-lt"/>
              </a:rPr>
              <a:t>Accuracy of imputation</a:t>
            </a: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r>
              <a:rPr lang="en-US" sz="2400" dirty="0" smtClean="0">
                <a:latin typeface="+mj-lt"/>
              </a:rPr>
              <a:t>Well-defined haplotype space</a:t>
            </a:r>
          </a:p>
        </p:txBody>
      </p:sp>
    </p:spTree>
    <p:extLst>
      <p:ext uri="{BB962C8B-B14F-4D97-AF65-F5344CB8AC3E}">
        <p14:creationId xmlns:p14="http://schemas.microsoft.com/office/powerpoint/2010/main" val="36768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52" t="28654" r="67248" b="60164"/>
          <a:stretch/>
        </p:blipFill>
        <p:spPr bwMode="auto">
          <a:xfrm>
            <a:off x="14287" y="16668"/>
            <a:ext cx="4267200" cy="109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 y="1189037"/>
            <a:ext cx="4191000" cy="5516563"/>
          </a:xfrm>
        </p:spPr>
        <p:txBody>
          <a:bodyPr>
            <a:normAutofit/>
          </a:bodyPr>
          <a:lstStyle/>
          <a:p>
            <a:r>
              <a:rPr lang="en-US" dirty="0" smtClean="0"/>
              <a:t>Paired-end </a:t>
            </a:r>
            <a:r>
              <a:rPr lang="en-US" dirty="0" err="1" smtClean="0"/>
              <a:t>SOLiD</a:t>
            </a:r>
            <a:r>
              <a:rPr lang="en-US" dirty="0" smtClean="0"/>
              <a:t> sequencing – 8 founders</a:t>
            </a:r>
          </a:p>
          <a:p>
            <a:pPr marL="0" indent="0">
              <a:buNone/>
            </a:pPr>
            <a:endParaRPr lang="en-US" dirty="0" smtClean="0"/>
          </a:p>
          <a:p>
            <a:r>
              <a:rPr lang="en-US" dirty="0" smtClean="0"/>
              <a:t>&gt; 22x Coverage</a:t>
            </a:r>
          </a:p>
          <a:p>
            <a:pPr marL="0" indent="0">
              <a:buNone/>
            </a:pPr>
            <a:endParaRPr lang="en-US" dirty="0" smtClean="0"/>
          </a:p>
        </p:txBody>
      </p:sp>
      <p:pic>
        <p:nvPicPr>
          <p:cNvPr id="8" name="Picture 2" descr="http://seqanswers.com/forums/images/content/abi-fig4.jpg"/>
          <p:cNvPicPr>
            <a:picLocks noChangeAspect="1" noChangeArrowheads="1"/>
          </p:cNvPicPr>
          <p:nvPr/>
        </p:nvPicPr>
        <p:blipFill rotWithShape="1">
          <a:blip r:embed="rId4">
            <a:extLst>
              <a:ext uri="{28A0092B-C50C-407E-A947-70E740481C1C}">
                <a14:useLocalDpi xmlns:a14="http://schemas.microsoft.com/office/drawing/2010/main" val="0"/>
              </a:ext>
            </a:extLst>
          </a:blip>
          <a:srcRect b="27747"/>
          <a:stretch/>
        </p:blipFill>
        <p:spPr bwMode="auto">
          <a:xfrm>
            <a:off x="4038600" y="0"/>
            <a:ext cx="5105400" cy="49245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ikmb.uni-kiel.de/pibase/filter_example_pics/fig2_indel_jun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88" y="4905259"/>
            <a:ext cx="8451512" cy="1952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qanswers.com/forums/images/content/abi-fig4.jpg"/>
          <p:cNvPicPr>
            <a:picLocks noChangeAspect="1" noChangeArrowheads="1"/>
          </p:cNvPicPr>
          <p:nvPr/>
        </p:nvPicPr>
        <p:blipFill rotWithShape="1">
          <a:blip r:embed="rId4">
            <a:extLst>
              <a:ext uri="{28A0092B-C50C-407E-A947-70E740481C1C}">
                <a14:useLocalDpi xmlns:a14="http://schemas.microsoft.com/office/drawing/2010/main" val="0"/>
              </a:ext>
            </a:extLst>
          </a:blip>
          <a:srcRect t="75836"/>
          <a:stretch/>
        </p:blipFill>
        <p:spPr bwMode="auto">
          <a:xfrm>
            <a:off x="14287" y="3349988"/>
            <a:ext cx="4024313" cy="129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7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7027</TotalTime>
  <Words>2636</Words>
  <Application>Microsoft Office PowerPoint</Application>
  <PresentationFormat>On-screen Show (4:3)</PresentationFormat>
  <Paragraphs>354</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Executive</vt:lpstr>
      <vt:lpstr>Combined sequence based and genetic mapping analysis of complex traits in outbred rats</vt:lpstr>
      <vt:lpstr>Genetic Variation and Complex Traits</vt:lpstr>
      <vt:lpstr>QTL Mapping</vt:lpstr>
      <vt:lpstr>Imputation</vt:lpstr>
      <vt:lpstr>Issues with GWAS in Humans</vt:lpstr>
      <vt:lpstr>Model System Solutions</vt:lpstr>
      <vt:lpstr>Mice   vs   Rats</vt:lpstr>
      <vt:lpstr>PowerPoint Presentation</vt:lpstr>
      <vt:lpstr>PowerPoint Presentation</vt:lpstr>
      <vt:lpstr>PowerPoint Presentation</vt:lpstr>
      <vt:lpstr>PowerPoint Presentation</vt:lpstr>
      <vt:lpstr>Genotyping Array</vt:lpstr>
      <vt:lpstr>Phenotypes</vt:lpstr>
      <vt:lpstr>PowerPoint Presentation</vt:lpstr>
      <vt:lpstr>QTL Mapping in HS</vt:lpstr>
      <vt:lpstr>Mixed Model - Haplotype</vt:lpstr>
      <vt:lpstr>QTL Mapping Results</vt:lpstr>
      <vt:lpstr>Merge Analysis </vt:lpstr>
      <vt:lpstr>Merge Analysis</vt:lpstr>
      <vt:lpstr>Why do merge analysis?</vt:lpstr>
      <vt:lpstr>Rules out causal role for majority of variants</vt:lpstr>
      <vt:lpstr>Identifies some candidates in coding regions</vt:lpstr>
      <vt:lpstr>Merge Analysis: Not Enough? </vt:lpstr>
      <vt:lpstr>Merge Analysis: Not Enough? </vt:lpstr>
      <vt:lpstr>Concordance Between Species</vt:lpstr>
      <vt:lpstr>Conclusions</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Palmer Lab</dc:creator>
  <cp:lastModifiedBy>Gerald</cp:lastModifiedBy>
  <cp:revision>234</cp:revision>
  <dcterms:created xsi:type="dcterms:W3CDTF">2013-10-09T15:00:15Z</dcterms:created>
  <dcterms:modified xsi:type="dcterms:W3CDTF">2014-11-11T16:36:17Z</dcterms:modified>
</cp:coreProperties>
</file>